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 rtl="0">
      <a:defRPr lang="th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94706" autoAdjust="0"/>
  </p:normalViewPr>
  <p:slideViewPr>
    <p:cSldViewPr>
      <p:cViewPr varScale="1">
        <p:scale>
          <a:sx n="65" d="100"/>
          <a:sy n="65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0FDEA18-16AA-447C-9E2F-DDF36E3B4F65}" type="datetime1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20/08/61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‹#›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FC97E699-B71C-4050-9DF8-891366EC4608}" type="datetime1">
              <a:rPr lang="th-TH" smtClean="0"/>
              <a:pPr/>
              <a:t>20/08/61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8DAEC444-603B-4F09-9A06-5917518DD901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Leelawadee" panose="020B0502040204020203" pitchFamily="34" charset="-34"/>
        <a:ea typeface="+mn-ea"/>
        <a:cs typeface="Leelawadee" panose="020B0502040204020203" pitchFamily="34" charset="-34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h-TH" noProof="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1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91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2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37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3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8447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4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6615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5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9081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6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3889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7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3421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8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9516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th-TH" smtClean="0">
                <a:latin typeface="Leelawadee" panose="020B0502040204020203" pitchFamily="34" charset="-34"/>
                <a:cs typeface="Leelawadee" panose="020B0502040204020203" pitchFamily="34" charset="-34"/>
              </a:rPr>
              <a:pPr rtl="0"/>
              <a:t>9</a:t>
            </a:fld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62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th-TH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56A7229-3629-4E20-BD7D-B39BD98E88A2}" type="datetime1">
              <a:rPr lang="th-TH" smtClean="0"/>
              <a:pPr rtl="0"/>
              <a:t>20/08/61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ชื่อเรื่องแนวตั้งและ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AD038F-DE51-4D9C-BDD6-A18DC224B4EC}" type="datetime1">
              <a:rPr lang="th-TH" smtClean="0"/>
              <a:pPr rtl="0"/>
              <a:t>20/08/61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4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07311E-6043-40A9-B64A-1FF686450D51}" type="datetime1">
              <a:rPr lang="th-TH" smtClean="0"/>
              <a:pPr rtl="0"/>
              <a:t>20/08/61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ส่วนหัว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</p:spTree>
    <p:extLst>
      <p:ext uri="{BB962C8B-B14F-4D97-AF65-F5344CB8AC3E}">
        <p14:creationId xmlns=""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ส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5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9495D4-C09E-49C1-8E64-5C423A47EDB3}" type="datetime1">
              <a:rPr lang="th-TH" smtClean="0"/>
              <a:pPr rtl="0"/>
              <a:t>20/08/61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8" name="ตัวแทนท้ายกระดาษ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7" name="ตัวแทนวันที่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032B32-822D-4177-92B2-86592F71E180}" type="datetime1">
              <a:rPr lang="th-TH" smtClean="0"/>
              <a:pPr rtl="0"/>
              <a:t>20/08/61</a:t>
            </a:fld>
            <a:endParaRPr lang="th-TH" dirty="0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ชื่อเรื่องเท่านั้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4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3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B91B788-0F84-44E5-A8F7-9A19240A866E}" type="datetime1">
              <a:rPr lang="th-TH" smtClean="0"/>
              <a:pPr rtl="0"/>
              <a:t>20/08/61</a:t>
            </a:fld>
            <a:endParaRPr lang="th-TH" dirty="0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ท้ายกระดาษ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2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B9D978-DC18-455F-8EC6-566B15C944A8}" type="datetime1">
              <a:rPr lang="th-TH" smtClean="0"/>
              <a:pPr rtl="0"/>
              <a:t>20/08/61</a:t>
            </a:fld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rtl="0"/>
            <a:r>
              <a:rPr lang="th-TH" smtClean="0"/>
              <a:t>ระดับที่สอง</a:t>
            </a:r>
          </a:p>
          <a:p>
            <a:pPr lvl="2" rtl="0"/>
            <a:r>
              <a:rPr lang="th-TH" smtClean="0"/>
              <a:t>ระดับที่สาม</a:t>
            </a:r>
          </a:p>
          <a:p>
            <a:pPr lvl="3" rtl="0"/>
            <a:r>
              <a:rPr lang="th-TH" smtClean="0"/>
              <a:t>ระดับที่สี่</a:t>
            </a:r>
          </a:p>
          <a:p>
            <a:pPr lvl="4" rtl="0"/>
            <a:r>
              <a:rPr lang="th-TH" smtClean="0"/>
              <a:t>ระดับที่ห้า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5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03BC1FA-EA51-4CEC-8C4C-3FFA7F5C0B13}" type="datetime1">
              <a:rPr lang="th-TH" smtClean="0"/>
              <a:pPr rtl="0"/>
              <a:t>20/08/61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ที่มี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ตัวแทนรูปภาพ 2" descr="พื้นที่สำรองเปล่าสำหรับเพิ่มรูปภาพ คลิกบนพื้นที่สำรองแล้วเลือกรูปภาพที่คุณต้องการเพิ่ม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h-TH" smtClean="0"/>
              <a:t>คลิกไอคอนเพื่อเพิ่มรูปภาพ</a:t>
            </a:r>
            <a:endParaRPr lang="th-TH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h-TH" dirty="0"/>
          </a:p>
        </p:txBody>
      </p:sp>
      <p:sp>
        <p:nvSpPr>
          <p:cNvPr id="5" name="ตัวแทนวันที่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DA9398B-F0D6-42DC-A1DC-76C87A1EDE27}" type="datetime1">
              <a:rPr lang="th-TH" smtClean="0"/>
              <a:pPr rtl="0"/>
              <a:t>20/08/61</a:t>
            </a:fld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th-TH" smtClean="0"/>
              <a:pPr rtl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h-TH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h-TH" dirty="0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 rtl="0"/>
            <a:r>
              <a:rPr lang="th-TH" dirty="0"/>
              <a:t>ระดับที่สอง</a:t>
            </a:r>
          </a:p>
          <a:p>
            <a:pPr lvl="2" rtl="0"/>
            <a:r>
              <a:rPr lang="th-TH" dirty="0"/>
              <a:t>ระดับที่สาม</a:t>
            </a:r>
          </a:p>
          <a:p>
            <a:pPr lvl="3" rtl="0"/>
            <a:r>
              <a:rPr lang="th-TH" dirty="0"/>
              <a:t>ระดับที่สี่</a:t>
            </a:r>
          </a:p>
          <a:p>
            <a:pPr lvl="4" rtl="0"/>
            <a:r>
              <a:rPr lang="th-TH" dirty="0"/>
              <a:t>ระดับที่ห้า</a:t>
            </a:r>
          </a:p>
        </p:txBody>
      </p:sp>
      <p:sp>
        <p:nvSpPr>
          <p:cNvPr id="5" name="ตัวแทนท้ายกระดาษ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endParaRPr lang="th-TH" dirty="0"/>
          </a:p>
        </p:txBody>
      </p:sp>
      <p:sp>
        <p:nvSpPr>
          <p:cNvPr id="4" name="ตัวแทนวันที่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CD7BF525-AC02-443C-A451-6BD05800A754}" type="datetime1">
              <a:rPr lang="th-TH" smtClean="0"/>
              <a:pPr/>
              <a:t>20/08/61</a:t>
            </a:fld>
            <a:endParaRPr lang="th-TH" dirty="0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  <a:latin typeface="Leelawadee" panose="020B0502040204020203" pitchFamily="34" charset="-34"/>
                <a:cs typeface="Leelawadee" panose="020B0502040204020203" pitchFamily="34" charset="-34"/>
              </a:defRPr>
            </a:lvl1pPr>
          </a:lstStyle>
          <a:p>
            <a:fld id="{B13333A4-2EF1-4B79-B68C-AB20E66B4822}" type="slidenum">
              <a:rPr lang="th-TH" smtClean="0"/>
              <a:pPr/>
              <a:t>‹#›</a:t>
            </a:fld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Leelawadee" panose="020B0502040204020203" pitchFamily="34" charset="-34"/>
          <a:ea typeface="+mj-ea"/>
          <a:cs typeface="Leelawadee" panose="020B05020402040202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Leelawadee" panose="020B0502040204020203" pitchFamily="34" charset="-34"/>
          <a:ea typeface="+mn-ea"/>
          <a:cs typeface="Leelawadee" panose="020B0502040204020203" pitchFamily="34" charset="-34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h-TH" dirty="0" smtClean="0"/>
              <a:t>เทศบาลเมืองคอหงส์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h-TH" dirty="0" smtClean="0"/>
              <a:t>ข้อมูลทั่วไป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95400" y="764704"/>
            <a:ext cx="10729192" cy="5400600"/>
          </a:xfrm>
        </p:spPr>
        <p:txBody>
          <a:bodyPr>
            <a:normAutofit lnSpcReduction="10000"/>
          </a:bodyPr>
          <a:lstStyle/>
          <a:p>
            <a:r>
              <a:rPr lang="th-TH" sz="2400" dirty="0" smtClean="0"/>
              <a:t>	พื้นที่ย่านพาณิชยกรรมบริเวณชุมชนบ้านเกาะหมี ซึ่งเป็นบริเวณตลาดสด และตลาดนัดตามช่วงเวลา และยังมีร้านค้าบางส่วนที่เปิดบริการชุมชน</a:t>
            </a:r>
          </a:p>
          <a:p>
            <a:endParaRPr lang="th-TH" sz="2400" dirty="0" smtClean="0"/>
          </a:p>
          <a:p>
            <a:r>
              <a:rPr lang="th-TH" sz="2400" dirty="0" smtClean="0"/>
              <a:t>พื้นที่ย่านพาณิชยกรรมบริเวณริมถนนสายหลัก (ทางหลวงแผ่นดินสาย 407) มีอิทธิพลต่อพื้นที่เทศบาลเมืองคอหงส์ เนื่องจากเป็นพื้นที่ต่อเนื่องกับเขตเทศบาลนครหาดใหญ่ ลักษณะกิจกรรมส่วนใหญ่เป็นกิจกรรมบริการชุมชน และการสัญจรไปมาของคนเดินทาง</a:t>
            </a:r>
          </a:p>
          <a:p>
            <a:r>
              <a:rPr lang="th-TH" sz="2400" dirty="0" smtClean="0"/>
              <a:t>3. กิจกรรมย่านราชการและสถาบันการศึกษา</a:t>
            </a:r>
          </a:p>
          <a:p>
            <a:r>
              <a:rPr lang="th-TH" sz="2400" dirty="0" smtClean="0"/>
              <a:t>	กิจกรรมย่านราชการและสถาบันการศึกษาในพื้นที่เทศบาลเมืองคอหงส์ ถือเป็นย่านที่มีความสำคัญต่อแนวทางการขยายตัวเมืองเป็นอย่างมาก กิจกรรมด้านสถาบันที่สำคัญในพื้นที่ได้แก่ สถาบันการศึกษาระดับมหาวิทยาลัย (มหาวิทยาลัยสงขลานครินทร์ </a:t>
            </a:r>
            <a:r>
              <a:rPr lang="en-US" sz="2400" dirty="0" smtClean="0"/>
              <a:t>,</a:t>
            </a:r>
            <a:r>
              <a:rPr lang="th-TH" sz="2400" dirty="0" smtClean="0"/>
              <a:t>มหาวิทยาลัยหาดใหญ่ </a:t>
            </a:r>
            <a:r>
              <a:rPr lang="en-US" sz="2400" dirty="0" smtClean="0"/>
              <a:t>,</a:t>
            </a:r>
            <a:r>
              <a:rPr lang="th-TH" sz="2400" dirty="0" smtClean="0"/>
              <a:t>วิทยาลัยเทคนิคหาดใหญ่</a:t>
            </a:r>
          </a:p>
          <a:p>
            <a:r>
              <a:rPr lang="th-TH" sz="2400" dirty="0" smtClean="0"/>
              <a:t>	ลักษณะพื้นที่กิจกรรมอุตสาหกรรมในพื้นที่ยังไม่มีการกระจายตัว ส่วนใหญ่จะเกาะกลุ่มตั้งอยู่บริเวณพื้นที่ราบถนนทางหลวงแผ่นดินสาย 43 ซึ่งเป็นเส้นทางสำคัญเชื่อมต่อไปสู้พื้นที่จังหวัดปัตตานี ที่เป็นที่ตั้งของนิคมอุตสาหกรรมต่าง ๆ กิจกรรมของโรงงาน อุตสาหกรรมในพื้นที่ส่วนใหญ่จะเป็นโรงงานที่กิจการเกี่ยวกับการแปรรูป</a:t>
            </a:r>
            <a:r>
              <a:rPr lang="th-TH" sz="2400" smtClean="0"/>
              <a:t>อาหารต่าง ๆ</a:t>
            </a:r>
            <a:endParaRPr lang="th-TH" sz="24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 smtClean="0"/>
              <a:t>ลักษณะที่ตั้ง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>
              <a:buNone/>
            </a:pPr>
            <a:r>
              <a:rPr lang="th-TH" dirty="0" smtClean="0"/>
              <a:t>	ที่ตั้งเทศบาลเมืองคอหงส์ ตั้งอยู่ทางทิศตะวันออกของเทศบาลเมืองหาดใหญ่ ห่างจากที่ว่าการอำเภอหาดใหญ่ 2.5 กิโลเมตร ห่างจากจังหวัดสงขลา ประมาณ 30 กิโลเมตร ห่างจากกรุงเทพมหานคร ประมาณ 1</a:t>
            </a:r>
            <a:r>
              <a:rPr lang="en-US" dirty="0" smtClean="0"/>
              <a:t>,125</a:t>
            </a:r>
            <a:r>
              <a:rPr lang="th-TH" dirty="0" smtClean="0"/>
              <a:t> กิโลเมตร</a:t>
            </a:r>
            <a:endParaRPr lang="th-TH" dirty="0"/>
          </a:p>
        </p:txBody>
      </p:sp>
      <p:pic>
        <p:nvPicPr>
          <p:cNvPr id="4" name="รูปภาพ 3" descr="mai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0" y="4293096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 smtClean="0"/>
              <a:t>อาณาเขต</a:t>
            </a:r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	เทศบาลเมืองคอหงส์มีอาณาเขตติดต่อกับพื้นที่ใกล้เคียง ดังนี้</a:t>
            </a:r>
          </a:p>
          <a:p>
            <a:pPr>
              <a:buNone/>
            </a:pPr>
            <a:r>
              <a:rPr lang="th-TH" dirty="0" smtClean="0"/>
              <a:t>ทิศเหนือ ติดต่อกับ เทศบาลเมืองคลองแห และเทศบาลตำบลน้ำน้อย</a:t>
            </a:r>
          </a:p>
          <a:p>
            <a:pPr>
              <a:buNone/>
            </a:pPr>
            <a:r>
              <a:rPr lang="th-TH" dirty="0" smtClean="0"/>
              <a:t>ทิศใต้ ติดต่อกับ เทศบาลเมืองบ้านพรุ และเทศบาลตำบลบ้านไร่</a:t>
            </a:r>
          </a:p>
          <a:p>
            <a:pPr>
              <a:buNone/>
            </a:pPr>
            <a:r>
              <a:rPr lang="th-TH" dirty="0" smtClean="0"/>
              <a:t>ทิศตะวันออก ติดต่อกับ องค์การบริหารส่วนตำบลทุ่งใหญ่ และองค์การบริหารส่วนตำบลนาหม่อม</a:t>
            </a:r>
          </a:p>
          <a:p>
            <a:pPr>
              <a:buNone/>
            </a:pPr>
            <a:r>
              <a:rPr lang="th-TH" dirty="0" smtClean="0"/>
              <a:t>ทิศตะวันตก ติดต่อกับ เทศบาลนครใหญ่ และเทศบาลเมืองควนหลัง</a:t>
            </a:r>
            <a:endParaRPr lang="th-TH" dirty="0"/>
          </a:p>
        </p:txBody>
      </p:sp>
      <p:pic>
        <p:nvPicPr>
          <p:cNvPr id="5" name="รูปภาพ 4" descr="unnamed (6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39250" y="3905250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0486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 smtClean="0"/>
              <a:t>ประชากร</a:t>
            </a:r>
            <a:endParaRPr lang="th-TH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>
              <a:buNone/>
            </a:pPr>
            <a:r>
              <a:rPr lang="th-TH" dirty="0" smtClean="0"/>
              <a:t>เทศบาลเมืองคอหงส์มีประชากรทั้งสิ้น 45</a:t>
            </a:r>
            <a:r>
              <a:rPr lang="en-US" dirty="0" smtClean="0"/>
              <a:t>,949</a:t>
            </a:r>
            <a:r>
              <a:rPr lang="th-TH" dirty="0" smtClean="0"/>
              <a:t> คน</a:t>
            </a:r>
          </a:p>
          <a:p>
            <a:pPr rtl="0">
              <a:buNone/>
            </a:pPr>
            <a:r>
              <a:rPr lang="th-TH" dirty="0" smtClean="0"/>
              <a:t>แยกเป็นชาย 22</a:t>
            </a:r>
            <a:r>
              <a:rPr lang="en-US" dirty="0" smtClean="0"/>
              <a:t>,218 </a:t>
            </a:r>
            <a:r>
              <a:rPr lang="th-TH" dirty="0" smtClean="0"/>
              <a:t>คน และหญิง 23</a:t>
            </a:r>
            <a:r>
              <a:rPr lang="en-US" dirty="0" smtClean="0"/>
              <a:t>,731 </a:t>
            </a:r>
            <a:r>
              <a:rPr lang="th-TH" dirty="0" smtClean="0"/>
              <a:t>คน</a:t>
            </a:r>
          </a:p>
          <a:p>
            <a:pPr rtl="0">
              <a:buNone/>
            </a:pPr>
            <a:r>
              <a:rPr lang="th-TH" dirty="0" smtClean="0"/>
              <a:t>แบ่งเป็น 30 ชมชุน</a:t>
            </a:r>
          </a:p>
        </p:txBody>
      </p:sp>
      <p:graphicFrame>
        <p:nvGraphicFramePr>
          <p:cNvPr id="5" name="ตัวแทนเนื้อหา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514268189"/>
              </p:ext>
            </p:extLst>
          </p:nvPr>
        </p:nvGraphicFramePr>
        <p:xfrm>
          <a:off x="6324600" y="1825623"/>
          <a:ext cx="5029200" cy="11445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676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76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72294">
                <a:tc>
                  <a:txBody>
                    <a:bodyPr/>
                    <a:lstStyle/>
                    <a:p>
                      <a:pPr algn="ctr" rtl="0"/>
                      <a:r>
                        <a:rPr lang="th-TH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ชาย</a:t>
                      </a:r>
                      <a:endParaRPr lang="th-TH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หญิง</a:t>
                      </a:r>
                      <a:endParaRPr lang="th-TH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th-TH" dirty="0" smtClean="0">
                          <a:latin typeface="Leelawadee" panose="020B0502040204020203" pitchFamily="34" charset="-34"/>
                          <a:cs typeface="Leelawadee" panose="020B0502040204020203" pitchFamily="34" charset="-34"/>
                        </a:rPr>
                        <a:t>รวม</a:t>
                      </a:r>
                      <a:endParaRPr lang="th-TH" dirty="0">
                        <a:latin typeface="Leelawadee" panose="020B0502040204020203" pitchFamily="34" charset="-34"/>
                        <a:cs typeface="Leelawadee" panose="020B0502040204020203" pitchFamily="34" charset="-34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22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22,218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23,731</a:t>
                      </a:r>
                      <a:endParaRPr lang="th-TH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45,949</a:t>
                      </a:r>
                      <a:endParaRPr lang="th-TH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6" name="รูปภาพ 5" descr="1401630093-defaultfri-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3000" y="3933056"/>
            <a:ext cx="3429000" cy="26098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05891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h-TH" dirty="0" smtClean="0"/>
              <a:t>ลักษณะภูมิประเทศ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8210"/>
          </a:xfrm>
          <a:ln>
            <a:solidFill>
              <a:schemeClr val="accent1"/>
            </a:solidFill>
          </a:ln>
        </p:spPr>
        <p:txBody>
          <a:bodyPr rtlCol="0" anchor="t"/>
          <a:lstStyle/>
          <a:p>
            <a:pPr rtl="0"/>
            <a:r>
              <a:rPr lang="th-TH" dirty="0" smtClean="0"/>
              <a:t>	</a:t>
            </a:r>
            <a:r>
              <a:rPr lang="th-TH" sz="3200" dirty="0" smtClean="0"/>
              <a:t>เทศบาลเมืองคอหงส์ มีขนาดพื้นที่ 34.57 ตารางกิโลเมตร หรือ </a:t>
            </a:r>
            <a:r>
              <a:rPr lang="en-US" sz="3200" dirty="0" smtClean="0"/>
              <a:t>21,606.3 </a:t>
            </a:r>
            <a:r>
              <a:rPr lang="th-TH" sz="3200" dirty="0" smtClean="0"/>
              <a:t>ไร่ พื้นที่โดยทั่วไปเป็นที่ราบเชิงเขาคอหงส์ลาดลงไปสู่คลองอู่ตะเภาเป็นแนวเส้น ขอบเขตตำบลควนลังกับ</a:t>
            </a:r>
            <a:br>
              <a:rPr lang="th-TH" sz="3200" dirty="0" smtClean="0"/>
            </a:br>
            <a:r>
              <a:rPr lang="th-TH" sz="3200" dirty="0" smtClean="0"/>
              <a:t>ตำบลคอหงส์ สภาพดินส่วนใหญ่เป็นดินลูกรัง และดินร่วนปนทรายมีบางแห่งเป็นดินเหนียว</a:t>
            </a:r>
            <a:endParaRPr lang="th-TH" dirty="0"/>
          </a:p>
        </p:txBody>
      </p:sp>
      <p:pic>
        <p:nvPicPr>
          <p:cNvPr id="3" name="รูปภาพ 2" descr="2297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60296" y="3834046"/>
            <a:ext cx="2705472" cy="2818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87061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88210"/>
          </a:xfrm>
        </p:spPr>
        <p:txBody>
          <a:bodyPr rtlCol="0" anchor="t"/>
          <a:lstStyle/>
          <a:p>
            <a:pPr rtl="0"/>
            <a:r>
              <a:rPr lang="th-TH" dirty="0" smtClean="0"/>
              <a:t>ลักษณะภูมิอากาศ</a:t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	เทศบาลเมืองคอหงส์ตั้งอยู่ในเขตอิทธิพลของลมมรสุมเมืองร้อน มีลมมรสุม พัดผ่านประจำทุกปี คือ ลมมรสุมตะวันออกเฉียงเหนือ เริ่มตั้งแต่เดือนตุลาคม ถึงกลางเดือนมกราคม และลมมรสุมตะวันตกเฉียงใต้เริ่มตั้งแต่กลางเดือนพฤษภาคมถึงกลางเดือนตุลาคม จากอิทธิพลของลมมรสุมดังกล่าว ส่งผลให้มีฤดูกาลเพียง 2 ฤดู คือ ฤดูร้อน เริ่มตั้งแต่เดือนกุมภาพันธ์ถึงเดือนกรกฎาคม และฤดูฝน เริ่มตั้งแต่เดือนสิงหาคมถึงเดือนมกราคม</a:t>
            </a:r>
            <a:endParaRPr lang="th-TH" dirty="0"/>
          </a:p>
        </p:txBody>
      </p:sp>
      <p:pic>
        <p:nvPicPr>
          <p:cNvPr id="3" name="รูปภาพ 2" descr="photo-1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52384" y="4604668"/>
            <a:ext cx="2639616" cy="22533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38200" y="685800"/>
            <a:ext cx="10370368" cy="5623520"/>
          </a:xfrm>
        </p:spPr>
        <p:txBody>
          <a:bodyPr rtlCol="0">
            <a:normAutofit/>
          </a:bodyPr>
          <a:lstStyle/>
          <a:p>
            <a:pPr rtl="0">
              <a:buNone/>
            </a:pPr>
            <a:r>
              <a:rPr lang="th-TH" sz="2800" dirty="0" smtClean="0"/>
              <a:t>การจัดตั้งถิ่นฐานชุมชน</a:t>
            </a:r>
          </a:p>
          <a:p>
            <a:pPr rtl="0">
              <a:buNone/>
            </a:pPr>
            <a:r>
              <a:rPr lang="th-TH" sz="2800" dirty="0" smtClean="0"/>
              <a:t>	พื้นที่ชุมชนโดยรอบพื้นที่เทศบาลเมืองคอหงส์มีลักษณะการตั้งถิ่นฐานชุมชนในพื้นที่ที่อยู่ระหว่างที่ราบลุ่ม (ทางน้ำหลาก) กับพื้นที่ภูเขาสูงด้านตะวันออกของชุมชน เช่น ถนนสายปุณณกัณฑ์ ซึ่งเป็นลักษณะของการพักอาศัยที่รองรับกลุ่มนักเรียน นักศึกษา เนื่องจากพื้นที่มหาวิทยาลัยสงขลานครินทร์อยู่ข้างเคียงจึงถือเป็นชุมชนที่มีความเก่าแก่มากขึ้น คือพื้นที่ชุมชนส่วนในที่อยู่ด้านทิศเหนือของเทศบาลเมืองคอหงส์ ซึ่งเป็นพื้นที่รองรับการขยายตัวพื้นที่พักอาศัยของเมือง แต่เนื่องจากปัญหาน้ำท่วมที่เกิดขึ้นบ่อยครั้งการกระจายตัวของชุมชนจึงมีไม่มากนัก</a:t>
            </a:r>
            <a:endParaRPr lang="th-TH" sz="2800" dirty="0"/>
          </a:p>
        </p:txBody>
      </p:sp>
      <p:pic>
        <p:nvPicPr>
          <p:cNvPr id="4" name="รูปภาพ 3" descr="1169395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12424" y="4509120"/>
            <a:ext cx="2447925" cy="21431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51384" y="548680"/>
            <a:ext cx="11017224" cy="5616624"/>
          </a:xfrm>
        </p:spPr>
        <p:txBody>
          <a:bodyPr rtlCol="0" anchor="t">
            <a:normAutofit fontScale="90000"/>
          </a:bodyPr>
          <a:lstStyle/>
          <a:p>
            <a:pPr rtl="0"/>
            <a:r>
              <a:rPr lang="th-TH" dirty="0" smtClean="0"/>
              <a:t>ลักษณะย่านกิจกรรมในชุมชน</a:t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r>
              <a:rPr lang="th-TH" dirty="0" smtClean="0"/>
              <a:t>1. กิจกรรมย่านพื้นที่พักอาศัย</a:t>
            </a:r>
            <a:br>
              <a:rPr lang="th-TH" dirty="0" smtClean="0"/>
            </a:br>
            <a:r>
              <a:rPr lang="th-TH" dirty="0" smtClean="0"/>
              <a:t>	ประกอบด้วยย่านพักอาศัยที่เป็นกลุ่มพักอาศัยดั้งเดิม ที่มีการก่อตั้งชุมชนควบคู่กับการพัฒนาชุมชนเมืองหาดใหญ่ รวมทั้งพื้นที่พักอาศัยบางบริเวณที่เป็นพื้นที่ชุมชนขยายตัว รองรับกลุ่ม แรงงานระดับกลาง</a:t>
            </a:r>
            <a:br>
              <a:rPr lang="th-TH" dirty="0" smtClean="0"/>
            </a:br>
            <a:r>
              <a:rPr lang="th-TH" dirty="0" smtClean="0"/>
              <a:t>2. กิจกรรมย่านพาณิชยกรรม</a:t>
            </a:r>
            <a:br>
              <a:rPr lang="th-TH" dirty="0" smtClean="0"/>
            </a:br>
            <a:r>
              <a:rPr lang="th-TH" dirty="0" smtClean="0"/>
              <a:t>	ส่วนใหญ่เป็นกิจกรรมพาณิชยกรรมบริการชุมชนพักอาศัยในพื้นที่ส่วนต่าง ๆ ลักษณะจะเป็นร้านขนาดย่อม เช่น พื้นที่บริเวณชุมชนบ้านทุ่งรี โดยเฉพาะส่วนที่ติดกับมหาวิทยาลัยกลุ่มกิจกรรมพาณิชยกรรมจะมีความเข้มแข็ง มากกว่าบริเวณอื่น เนื่องจากกลุ่มผู้ใช้พื้นที่ส่วนใหญ่เป็นกลุ่มนักศึกษาที่มาพักอยู่บริเวณดังกล่าว การบริการจะเน้นที่ร้านอาหาร เครื่องดื่ม ร้านถ่ายเอกสาร และอุปกรณ์ที่เกี่ยวข้องกับการเรียน เป็นต้น</a:t>
            </a:r>
            <a:endParaRPr lang="th-TH" dirty="0"/>
          </a:p>
        </p:txBody>
      </p:sp>
    </p:spTree>
    <p:extLst>
      <p:ext uri="{BB962C8B-B14F-4D97-AF65-F5344CB8AC3E}">
        <p14:creationId xmlns=""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f03031010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10525669_TF03031010_TF03031010" id="{89FEC361-2F21-4DEE-8EB5-A4A5E997B889}" vid="{F5CA96AE-3409-4334-BD71-11456DABA823}"/>
    </a:ext>
  </a:extLst>
</a:theme>
</file>

<file path=ppt/theme/theme2.xml><?xml version="1.0" encoding="utf-8"?>
<a:theme xmlns:a="http://schemas.openxmlformats.org/drawingml/2006/main" name="ธีมของ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tf03031010</Template>
  <TotalTime>131</TotalTime>
  <Words>66</Words>
  <Application>Microsoft Office PowerPoint</Application>
  <PresentationFormat>กำหนดเอง</PresentationFormat>
  <Paragraphs>41</Paragraphs>
  <Slides>10</Slides>
  <Notes>9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10</vt:i4>
      </vt:variant>
    </vt:vector>
  </HeadingPairs>
  <TitlesOfParts>
    <vt:vector size="11" baseType="lpstr">
      <vt:lpstr>tf03031010</vt:lpstr>
      <vt:lpstr>เทศบาลเมืองคอหงส์</vt:lpstr>
      <vt:lpstr>ลักษณะที่ตั้ง</vt:lpstr>
      <vt:lpstr>อาณาเขต</vt:lpstr>
      <vt:lpstr>ประชากร</vt:lpstr>
      <vt:lpstr>ลักษณะภูมิประเทศ</vt:lpstr>
      <vt:lpstr> เทศบาลเมืองคอหงส์ มีขนาดพื้นที่ 34.57 ตารางกิโลเมตร หรือ 21,606.3 ไร่ พื้นที่โดยทั่วไปเป็นที่ราบเชิงเขาคอหงส์ลาดลงไปสู่คลองอู่ตะเภาเป็นแนวเส้น ขอบเขตตำบลควนลังกับ ตำบลคอหงส์ สภาพดินส่วนใหญ่เป็นดินลูกรัง และดินร่วนปนทรายมีบางแห่งเป็นดินเหนียว</vt:lpstr>
      <vt:lpstr>ลักษณะภูมิอากาศ   เทศบาลเมืองคอหงส์ตั้งอยู่ในเขตอิทธิพลของลมมรสุมเมืองร้อน มีลมมรสุม พัดผ่านประจำทุกปี คือ ลมมรสุมตะวันออกเฉียงเหนือ เริ่มตั้งแต่เดือนตุลาคม ถึงกลางเดือนมกราคม และลมมรสุมตะวันตกเฉียงใต้เริ่มตั้งแต่กลางเดือนพฤษภาคมถึงกลางเดือนตุลาคม จากอิทธิพลของลมมรสุมดังกล่าว ส่งผลให้มีฤดูกาลเพียง 2 ฤดู คือ ฤดูร้อน เริ่มตั้งแต่เดือนกุมภาพันธ์ถึงเดือนกรกฎาคม และฤดูฝน เริ่มตั้งแต่เดือนสิงหาคมถึงเดือนมกราคม</vt:lpstr>
      <vt:lpstr>ภาพนิ่ง 8</vt:lpstr>
      <vt:lpstr>ลักษณะย่านกิจกรรมในชุมชน  1. กิจกรรมย่านพื้นที่พักอาศัย  ประกอบด้วยย่านพักอาศัยที่เป็นกลุ่มพักอาศัยดั้งเดิม ที่มีการก่อตั้งชุมชนควบคู่กับการพัฒนาชุมชนเมืองหาดใหญ่ รวมทั้งพื้นที่พักอาศัยบางบริเวณที่เป็นพื้นที่ชุมชนขยายตัว รองรับกลุ่ม แรงงานระดับกลาง 2. กิจกรรมย่านพาณิชยกรรม  ส่วนใหญ่เป็นกิจกรรมพาณิชยกรรมบริการชุมชนพักอาศัยในพื้นที่ส่วนต่าง ๆ ลักษณะจะเป็นร้านขนาดย่อม เช่น พื้นที่บริเวณชุมชนบ้านทุ่งรี โดยเฉพาะส่วนที่ติดกับมหาวิทยาลัยกลุ่มกิจกรรมพาณิชยกรรมจะมีความเข้มแข็ง มากกว่าบริเวณอื่น เนื่องจากกลุ่มผู้ใช้พื้นที่ส่วนใหญ่เป็นกลุ่มนักศึกษาที่มาพักอยู่บริเวณดังกล่าว การบริการจะเน้นที่ร้านอาหาร เครื่องดื่ม ร้านถ่ายเอกสาร และอุปกรณ์ที่เกี่ยวข้องกับการเรียน เป็นต้น</vt:lpstr>
      <vt:lpstr>ภาพนิ่ง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เค้าโครงชื่อเรื่อง</dc:title>
  <dc:creator>Asus</dc:creator>
  <cp:lastModifiedBy>Asus</cp:lastModifiedBy>
  <cp:revision>12</cp:revision>
  <dcterms:created xsi:type="dcterms:W3CDTF">2018-08-10T07:23:54Z</dcterms:created>
  <dcterms:modified xsi:type="dcterms:W3CDTF">2018-08-20T03:28:38Z</dcterms:modified>
</cp:coreProperties>
</file>