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8" r:id="rId6"/>
    <p:sldId id="289" r:id="rId7"/>
    <p:sldId id="290" r:id="rId8"/>
    <p:sldId id="291" r:id="rId9"/>
    <p:sldId id="293" r:id="rId10"/>
    <p:sldId id="292" r:id="rId11"/>
    <p:sldId id="294" r:id="rId12"/>
    <p:sldId id="295" r:id="rId13"/>
    <p:sldId id="296" r:id="rId14"/>
    <p:sldId id="297" r:id="rId15"/>
  </p:sldIdLst>
  <p:sldSz cx="12192000" cy="6858000"/>
  <p:notesSz cx="6858000" cy="9144000"/>
  <p:defaultTextStyle>
    <a:defPPr rtl="0">
      <a:defRPr lang="th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6400" autoAdjust="0"/>
  </p:normalViewPr>
  <p:slideViewPr>
    <p:cSldViewPr snapToGrid="0">
      <p:cViewPr>
        <p:scale>
          <a:sx n="69" d="100"/>
          <a:sy n="69" d="100"/>
        </p:scale>
        <p:origin x="-690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64"/>
    </p:cViewPr>
  </p:sorterViewPr>
  <p:notesViewPr>
    <p:cSldViewPr snapToGrid="0"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A966F7-797A-4260-8A7E-EA5ADA1E4B16}" type="datetime1">
              <a:rPr lang="th-TH" smtClean="0">
                <a:latin typeface="Leelawadee" panose="020B0502040204020203" pitchFamily="34" charset="-34"/>
                <a:cs typeface="Leelawadee" panose="020B0502040204020203" pitchFamily="34" charset="-34"/>
              </a:rPr>
              <a:pPr rtl="0"/>
              <a:t>17/08/61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th-TH">
                <a:latin typeface="Leelawadee" panose="020B0502040204020203" pitchFamily="34" charset="-34"/>
                <a:cs typeface="Leelawadee" panose="020B0502040204020203" pitchFamily="34" charset="-34"/>
              </a:rPr>
              <a:pPr rtl="0"/>
              <a:t>‹#›</a:t>
            </a:fld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dirty="0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D83DDB94-34F5-40DF-B3FE-AF7C3F412E88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h-TH" dirty="0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dirty="0"/>
              <a:t>ระดับที่สอง</a:t>
            </a:r>
          </a:p>
          <a:p>
            <a:pPr lvl="2" rtl="0"/>
            <a:r>
              <a:rPr lang="th-TH" dirty="0"/>
              <a:t>ระดับที่สาม</a:t>
            </a:r>
          </a:p>
          <a:p>
            <a:pPr lvl="3" rtl="0"/>
            <a:r>
              <a:rPr lang="th-TH" dirty="0"/>
              <a:t>ระดับที่สี่</a:t>
            </a:r>
          </a:p>
          <a:p>
            <a:pPr lvl="4" rtl="0"/>
            <a:r>
              <a:rPr lang="th-TH" dirty="0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7FB667E1-E601-4AAF-B95C-B25720D70A60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Leelawadee" panose="020B0502040204020203" pitchFamily="34" charset="-34"/>
        <a:ea typeface="+mn-ea"/>
        <a:cs typeface="Leelawadee" panose="020B0502040204020203" pitchFamily="34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054681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10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370903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11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3554290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2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117942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3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89922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4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2812147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5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563500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6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2755512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7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3975821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8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3670080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th-TH" smtClean="0"/>
              <a:pPr/>
              <a:t>9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413103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กลุ่มที่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รูปแบบอิสระ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" name="รูปแบบอิสระ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" name="รูปแบบอิสระ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" name="รูปแบบอิสระ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" name="รูปแบบอิสระ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" name="รูปแบบอิสระ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" name="รูปแบบอิสระ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" name="รูปแบบอิสระ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" name="รูปแบบอิสระ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" name="รูปแบบอิสระ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" name="รูปแบบอิสระ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" name="รูปแบบอิสระ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รูปแบบอิสระ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0" name="กลุ่ม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รูปแบบอิสระ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รูปแบบอิสระ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" name="รูปแบบอิสระ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49" name="รูปแบบอิสระ 500"/>
          <p:cNvSpPr>
            <a:spLocks/>
          </p:cNvSpPr>
          <p:nvPr/>
        </p:nvSpPr>
        <p:spPr bwMode="auto">
          <a:xfrm>
            <a:off x="3284325" y="4664179"/>
            <a:ext cx="8902910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50" name="กลุ่ม 49"/>
          <p:cNvGrpSpPr/>
          <p:nvPr/>
        </p:nvGrpSpPr>
        <p:grpSpPr>
          <a:xfrm>
            <a:off x="11434164" y="6542"/>
            <a:ext cx="679129" cy="712528"/>
            <a:chOff x="11231706" y="127529"/>
            <a:chExt cx="679129" cy="712528"/>
          </a:xfrm>
        </p:grpSpPr>
        <p:sp>
          <p:nvSpPr>
            <p:cNvPr id="51" name="รูปแบบอิสระ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2" name="รูปแบบอิสระ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3" name="รูปแบบอิสระ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59" name="รูปแบบอิสระ 413"/>
          <p:cNvSpPr>
            <a:spLocks/>
          </p:cNvSpPr>
          <p:nvPr/>
        </p:nvSpPr>
        <p:spPr bwMode="auto">
          <a:xfrm>
            <a:off x="-23365" y="3007512"/>
            <a:ext cx="12188953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60" name="รูปแบบอิสระ 414"/>
          <p:cNvSpPr>
            <a:spLocks/>
          </p:cNvSpPr>
          <p:nvPr/>
        </p:nvSpPr>
        <p:spPr bwMode="auto">
          <a:xfrm>
            <a:off x="-23365" y="3324746"/>
            <a:ext cx="12188953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61" name="กลุ่ม 5"/>
          <p:cNvGrpSpPr>
            <a:grpSpLocks noChangeAspect="1"/>
          </p:cNvGrpSpPr>
          <p:nvPr/>
        </p:nvGrpSpPr>
        <p:grpSpPr bwMode="auto">
          <a:xfrm>
            <a:off x="-1517" y="854146"/>
            <a:ext cx="1881474" cy="2341763"/>
            <a:chOff x="3000" y="1116"/>
            <a:chExt cx="1680" cy="2091"/>
          </a:xfrm>
        </p:grpSpPr>
        <p:sp>
          <p:nvSpPr>
            <p:cNvPr id="62" name="รูปแบบอิสระ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0" name="รูปแบบอิสระ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1" name="รูปแบบอิสระ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2" name="รูปแบบอิสระ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3" name="รูปแบบอิสระ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4" name="รูปแบบอิสระ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5" name="รูปแบบอิสระ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6" name="รูปแบบอิสระ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7" name="รูปแบบอิสระ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8" name="รูปแบบอิสระ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9" name="รูปแบบอิสระ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0" name="รูปแบบอิสระ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1" name="กลุ่ม 33"/>
          <p:cNvGrpSpPr>
            <a:grpSpLocks noChangeAspect="1"/>
          </p:cNvGrpSpPr>
          <p:nvPr/>
        </p:nvGrpSpPr>
        <p:grpSpPr bwMode="auto">
          <a:xfrm>
            <a:off x="1714989" y="4544219"/>
            <a:ext cx="1873268" cy="2324202"/>
            <a:chOff x="3359" y="1523"/>
            <a:chExt cx="943" cy="1170"/>
          </a:xfrm>
        </p:grpSpPr>
        <p:sp>
          <p:nvSpPr>
            <p:cNvPr id="82" name="รูปแบบอิสระ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3" name="รูปแบบอิสระ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4" name="รูปแบบอิสระ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5" name="รูปแบบอิสระ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6" name="รูปแบบอิสระ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87" name="กลุ่ม 43"/>
          <p:cNvGrpSpPr>
            <a:grpSpLocks noChangeAspect="1"/>
          </p:cNvGrpSpPr>
          <p:nvPr/>
        </p:nvGrpSpPr>
        <p:grpSpPr bwMode="auto">
          <a:xfrm>
            <a:off x="1168400" y="5011046"/>
            <a:ext cx="1497013" cy="1857375"/>
            <a:chOff x="3367" y="1523"/>
            <a:chExt cx="943" cy="1170"/>
          </a:xfrm>
        </p:grpSpPr>
        <p:sp>
          <p:nvSpPr>
            <p:cNvPr id="88" name="รูปแบบอิสระ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9" name="รูปแบบอิสระ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0" name="รูปแบบอิสระ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รูปแบบอิสระ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2" name="รูปแบบอิสระ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3" name="รูปแบบอิสระ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4" name="กลุ่ม 93"/>
          <p:cNvGrpSpPr/>
          <p:nvPr/>
        </p:nvGrpSpPr>
        <p:grpSpPr>
          <a:xfrm>
            <a:off x="-21970" y="4350236"/>
            <a:ext cx="1696782" cy="2518186"/>
            <a:chOff x="-3496" y="4350236"/>
            <a:chExt cx="1696783" cy="2518186"/>
          </a:xfrm>
        </p:grpSpPr>
        <p:sp>
          <p:nvSpPr>
            <p:cNvPr id="95" name="รูปแบบอิสระ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6" name="รูปแบบอิสระ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7" name="รูปแบบอิสระ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รูปแบบอิสระ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9" name="กลุ่ม 43"/>
          <p:cNvGrpSpPr>
            <a:grpSpLocks noChangeAspect="1"/>
          </p:cNvGrpSpPr>
          <p:nvPr/>
        </p:nvGrpSpPr>
        <p:grpSpPr bwMode="auto">
          <a:xfrm>
            <a:off x="2911338" y="4572471"/>
            <a:ext cx="1850498" cy="2295951"/>
            <a:chOff x="3367" y="1523"/>
            <a:chExt cx="943" cy="1170"/>
          </a:xfrm>
        </p:grpSpPr>
        <p:sp>
          <p:nvSpPr>
            <p:cNvPr id="100" name="รูปแบบอิสระ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1" name="รูปแบบอิสระ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2" name="รูปแบบอิสระ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รูปแบบอิสระ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4" name="รูปแบบอิสระ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5" name="รูปแบบอิสระ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06" name="กลุ่ม 105"/>
          <p:cNvGrpSpPr/>
          <p:nvPr/>
        </p:nvGrpSpPr>
        <p:grpSpPr>
          <a:xfrm rot="1576354">
            <a:off x="11125793" y="2895977"/>
            <a:ext cx="1030188" cy="1170315"/>
            <a:chOff x="11036616" y="1071278"/>
            <a:chExt cx="1030189" cy="1170315"/>
          </a:xfrm>
        </p:grpSpPr>
        <p:sp>
          <p:nvSpPr>
            <p:cNvPr id="107" name="รูปแบบอิสระ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8" name="รูปแบบอิสระ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9" name="รูปแบบอิสระ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รูปแบบอิสระ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1" name="รูปแบบอิสระ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2" name="รูปแบบอิสระ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รูปแบบอิสระ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4" name="รูปแบบอิสระ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115" name="รูปแบบอิสระ 8"/>
          <p:cNvSpPr>
            <a:spLocks/>
          </p:cNvSpPr>
          <p:nvPr/>
        </p:nvSpPr>
        <p:spPr bwMode="auto">
          <a:xfrm>
            <a:off x="4042662" y="5351894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16" name="รูปแบบอิสระ 115"/>
          <p:cNvSpPr/>
          <p:nvPr/>
        </p:nvSpPr>
        <p:spPr>
          <a:xfrm>
            <a:off x="-28232" y="3533670"/>
            <a:ext cx="12139451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17" name="กลุ่ม 116"/>
          <p:cNvGrpSpPr/>
          <p:nvPr/>
        </p:nvGrpSpPr>
        <p:grpSpPr>
          <a:xfrm rot="198573">
            <a:off x="1199274" y="2684219"/>
            <a:ext cx="2154692" cy="1686565"/>
            <a:chOff x="1175948" y="2708421"/>
            <a:chExt cx="2159248" cy="1690131"/>
          </a:xfrm>
        </p:grpSpPr>
        <p:sp>
          <p:nvSpPr>
            <p:cNvPr id="118" name="รูปแบบอิสระ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9" name="รูปแบบอิสระ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0" name="รูปแบบอิสระ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1" name="รูปแบบอิสระ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2" name="รูปแบบอิสระ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รูปแบบอิสระ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4" name="รูปแบบอิสระ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5" name="รูปแบบอิสระ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รูปแบบอิสระ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7" name="รูปแบบอิสระ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8" name="รูปแบบอิสระ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รูปแบบอิสระ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0" name="รูปแบบอิสระ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1" name="รูปแบบอิสระ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2" name="รูปแบบอิสระ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3" name="รูปแบบอิสระ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4" name="รูปแบบอิสระ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5" name="รูปแบบอิสระ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6" name="รูปแบบอิสระ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7" name="รูปแบบอิสระ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8" name="รูปแบบอิสระ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9" name="รูปแบบอิสระ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0" name="รูปแบบอิสระ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1" name="รูปแบบอิสระ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2" name="รูปแบบอิสระ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3" name="รูปแบบอิสระ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4" name="รูปแบบอิสระ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5" name="รูปแบบอิสระ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46" name="กลุ่ม 5"/>
          <p:cNvGrpSpPr>
            <a:grpSpLocks noChangeAspect="1"/>
          </p:cNvGrpSpPr>
          <p:nvPr/>
        </p:nvGrpSpPr>
        <p:grpSpPr bwMode="auto">
          <a:xfrm>
            <a:off x="9167355" y="4138360"/>
            <a:ext cx="3023058" cy="2719639"/>
            <a:chOff x="2887" y="1286"/>
            <a:chExt cx="1903" cy="1712"/>
          </a:xfrm>
        </p:grpSpPr>
        <p:sp>
          <p:nvSpPr>
            <p:cNvPr id="147" name="รูปแบบอิสระ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8" name="รูปแบบอิสระ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9" name="รูปแบบอิสระ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รูปแบบอิสระ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1" name="รูปแบบอิสระ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2" name="รูปแบบอิสระ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รูปแบบอิสระ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4" name="รูปแบบอิสระ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5" name="รูปแบบอิสระ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รูปแบบอิสระ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7" name="รูปแบบอิสระ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8" name="รูปแบบอิสระ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รูปแบบอิสระ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0" name="รูปแบบอิสระ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1" name="รูปแบบอิสระ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รูปแบบอิสระ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3" name="รูปแบบอิสระ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4" name="รูปแบบอิสระ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รูปแบบอิสระ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6" name="รูปแบบอิสระ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รูปแบบอิสระ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รูปแบบอิสระ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9" name="รูปแบบอิสระ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0" name="รูปแบบอิสระ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71" name="กลุ่ม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3" cy="536662"/>
            <a:chOff x="2052" y="995"/>
            <a:chExt cx="768" cy="852"/>
          </a:xfrm>
        </p:grpSpPr>
        <p:sp>
          <p:nvSpPr>
            <p:cNvPr id="172" name="รูปแบบอิสระ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รูปแบบอิสระ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รูปแบบอิสระ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5" name="รูปแบบอิสระ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รูปแบบอิสระ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7" name="รูปแบบอิสระ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8" name="รูปแบบอิสระ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รูปแบบอิสระ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681290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903331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th-TH" smtClean="0"/>
              <a:t>คลิกเพื่อแก้ไขลักษณะชื่อเรื่องรองต้นแบบ</a:t>
            </a:r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494C8E9-3131-46DB-AACC-183BF7EA4E52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ชื่อเรื่องแนวตั้งและข้อควา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899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199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6B190C9-91AC-4467-8D86-4FE802370602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096937A-7625-4D7F-BCFA-B922FAFAB6C7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524001" y="1485900"/>
            <a:ext cx="9144002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2412" y="4454035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DA45875-FC53-4899-AC0E-E9DED250360A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ส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528573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7171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AEF6C91-A20E-441C-BBBC-1346212D2075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h-TH" smtClean="0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8573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528573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7171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7171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3AFC127-C3E2-43B7-B106-C39B85A5FAF8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th-TH" smtClean="0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ชื่อเรื่องเท่านั้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รูปแบบอิสระ 92"/>
          <p:cNvSpPr>
            <a:spLocks/>
          </p:cNvSpPr>
          <p:nvPr/>
        </p:nvSpPr>
        <p:spPr bwMode="auto">
          <a:xfrm>
            <a:off x="8643511" y="3888585"/>
            <a:ext cx="213013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7" name="รูปแบบอิสระ 50"/>
          <p:cNvSpPr>
            <a:spLocks/>
          </p:cNvSpPr>
          <p:nvPr/>
        </p:nvSpPr>
        <p:spPr bwMode="auto">
          <a:xfrm>
            <a:off x="6780212" y="4191000"/>
            <a:ext cx="5409961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รูปแบบอิสระ 51"/>
          <p:cNvSpPr>
            <a:spLocks/>
          </p:cNvSpPr>
          <p:nvPr/>
        </p:nvSpPr>
        <p:spPr bwMode="auto">
          <a:xfrm>
            <a:off x="-123" y="4572001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9" name="กลุ่ม 69"/>
          <p:cNvGrpSpPr>
            <a:grpSpLocks noChangeAspect="1"/>
          </p:cNvGrpSpPr>
          <p:nvPr/>
        </p:nvGrpSpPr>
        <p:grpSpPr bwMode="auto">
          <a:xfrm flipH="1">
            <a:off x="9732237" y="958654"/>
            <a:ext cx="1400820" cy="4001744"/>
            <a:chOff x="3220" y="236"/>
            <a:chExt cx="1347" cy="3848"/>
          </a:xfrm>
        </p:grpSpPr>
        <p:sp>
          <p:nvSpPr>
            <p:cNvPr id="10" name="รูปแบบอิสระ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" name="รูปแบบอิสระ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" name="รูปแบบอิสระ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" name="รูปแบบอิสระ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5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1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9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0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1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2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3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9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0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1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2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0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1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2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3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4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5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6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7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8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79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0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1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2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3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4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5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6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7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8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89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0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1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2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93" name="กลุ่ม 69"/>
          <p:cNvGrpSpPr>
            <a:grpSpLocks noChangeAspect="1"/>
          </p:cNvGrpSpPr>
          <p:nvPr/>
        </p:nvGrpSpPr>
        <p:grpSpPr bwMode="auto">
          <a:xfrm>
            <a:off x="10895013" y="1248597"/>
            <a:ext cx="1254796" cy="3346122"/>
            <a:chOff x="3124" y="236"/>
            <a:chExt cx="1443" cy="3848"/>
          </a:xfrm>
        </p:grpSpPr>
        <p:sp>
          <p:nvSpPr>
            <p:cNvPr id="94" name="รูปแบบอิสระ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5" name="รูปแบบอิสระ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6" name="รูปแบบอิสระ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7" name="รูปแบบอิสระ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8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99" name="รูปแบบอิสระ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0" name="รูปแบบอิสระ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1" name="รูปแบบอิสระ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2" name="รูปแบบอิสระ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3" name="รูปแบบอิสระ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4" name="รูปแบบอิสระ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5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6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7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8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09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0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1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2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3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4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5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6" name="รูปแบบอิสระ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7" name="รูปแบบอิสระ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8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19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0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1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2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3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4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5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6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7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8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9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0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1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2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3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4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5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6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7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8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9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0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1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2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3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4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5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6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7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8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9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0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1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2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3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4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5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6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7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8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9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0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1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2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3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4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5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6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7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8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9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0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1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2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3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4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5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6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77" name="กลุ่ม 69"/>
          <p:cNvGrpSpPr>
            <a:grpSpLocks noChangeAspect="1"/>
          </p:cNvGrpSpPr>
          <p:nvPr/>
        </p:nvGrpSpPr>
        <p:grpSpPr bwMode="auto">
          <a:xfrm>
            <a:off x="9087455" y="2736977"/>
            <a:ext cx="906206" cy="2416549"/>
            <a:chOff x="3124" y="236"/>
            <a:chExt cx="1443" cy="3848"/>
          </a:xfrm>
        </p:grpSpPr>
        <p:sp>
          <p:nvSpPr>
            <p:cNvPr id="178" name="รูปแบบอิสระ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9" name="รูปแบบอิสระ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0" name="รูปแบบอิสระ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1" name="รูปแบบอิสระ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2" name="รูปแบบอิสระ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3" name="รูปแบบอิสระ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4" name="รูปแบบอิสระ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5" name="รูปแบบอิสระ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6" name="รูปแบบอิสระ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7" name="รูปแบบอิสระ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8" name="รูปแบบอิสระ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9" name="รูปแบบอิสระ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0" name="รูปแบบอิสระ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1" name="รูปแบบอิสระ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2" name="รูปแบบอิสระ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3" name="รูปแบบอิสระ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4" name="รูปแบบอิสระ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5" name="รูปแบบอิสระ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6" name="รูปแบบอิสระ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7" name="รูปแบบอิสระ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8" name="รูปแบบอิสระ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99" name="รูปแบบอิสระ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0" name="รูปแบบอิสระ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1" name="รูปแบบอิสระ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2" name="รูปแบบอิสระ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3" name="รูปแบบอิสระ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4" name="รูปแบบอิสระ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5" name="รูปแบบอิสระ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6" name="รูปแบบอิสระ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7" name="รูปแบบอิสระ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8" name="รูปแบบอิสระ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09" name="รูปแบบอิสระ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0" name="รูปแบบอิสระ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1" name="รูปแบบอิสระ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2" name="รูปแบบอิสระ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3" name="รูปแบบอิสระ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4" name="รูปแบบอิสระ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5" name="รูปแบบอิสระ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6" name="รูปแบบอิสระ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7" name="รูปแบบอิสระ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8" name="รูปแบบอิสระ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9" name="รูปแบบอิสระ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0" name="รูปแบบอิสระ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1" name="รูปแบบอิสระ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2" name="รูปแบบอิสระ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3" name="รูปแบบอิสระ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4" name="รูปแบบอิสระ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5" name="รูปแบบอิสระ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6" name="รูปแบบอิสระ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7" name="รูปแบบอิสระ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8" name="รูปแบบอิสระ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9" name="รูปแบบอิสระ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0" name="รูปแบบอิสระ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1" name="รูปแบบอิสระ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2" name="รูปแบบอิสระ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3" name="รูปแบบอิสระ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4" name="รูปแบบอิสระ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5" name="รูปแบบอิสระ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6" name="รูปแบบอิสระ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7" name="รูปแบบอิสระ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8" name="รูปแบบอิสระ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9" name="รูปแบบอิสระ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0" name="รูปแบบอิสระ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1" name="รูปแบบอิสระ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2" name="รูปแบบอิสระ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3" name="รูปแบบอิสระ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4" name="รูปแบบอิสระ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5" name="รูปแบบอิสระ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6" name="รูปแบบอิสระ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7" name="รูปแบบอิสระ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8" name="รูปแบบอิสระ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9" name="รูปแบบอิสระ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0" name="รูปแบบอิสระ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1" name="รูปแบบอิสระ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2" name="รูปแบบอิสระ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3" name="รูปแบบอิสระ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4" name="รูปแบบอิสระ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5" name="รูปแบบอิสระ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6" name="รูปแบบอิสระ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7" name="รูปแบบอิสระ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8" name="รูปแบบอิสระ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9" name="รูปแบบอิสระ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60" name="กลุ่ม 50"/>
          <p:cNvGrpSpPr>
            <a:grpSpLocks noChangeAspect="1"/>
          </p:cNvGrpSpPr>
          <p:nvPr/>
        </p:nvGrpSpPr>
        <p:grpSpPr bwMode="auto">
          <a:xfrm>
            <a:off x="10514012" y="2438400"/>
            <a:ext cx="1485017" cy="2195929"/>
            <a:chOff x="3369" y="1563"/>
            <a:chExt cx="940" cy="1390"/>
          </a:xfrm>
        </p:grpSpPr>
        <p:sp>
          <p:nvSpPr>
            <p:cNvPr id="261" name="รูปแบบอิสระ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2" name="รูปแบบอิสระ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3" name="รูปแบบอิสระ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4" name="รูปแบบอิสระ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5" name="รูปแบบอิสระ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6" name="รูปแบบอิสระ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7" name="รูปแบบอิสระ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8" name="รูปแบบอิสระ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69" name="รูปแบบอิสระ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0" name="รูปแบบอิสระ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1" name="รูปแบบอิสระ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2" name="รูปแบบอิสระ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3" name="รูปแบบอิสระ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4" name="รูปแบบอิสระ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5" name="รูปแบบอิสระ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6" name="รูปแบบอิสระ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7" name="รูปแบบอิสระ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/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8" name="รูปแบบอิสระ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79" name="รูปแบบอิสระ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0" name="รูปแบบอิสระ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1" name="รูปแบบอิสระ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2" name="รูปแบบอิสระ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3" name="รูปแบบอิสระ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4" name="รูปแบบอิสระ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>
                    <a:lumMod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5" name="รูปแบบอิสระ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solidFill>
                  <a:schemeClr val="accent6">
                    <a:lumMod val="7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6" name="รูปแบบอิสระ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7" name="รูปแบบอิสระ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8" name="รูปแบบอิสระ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89" name="กลุ่ม 5"/>
          <p:cNvGrpSpPr>
            <a:grpSpLocks noChangeAspect="1"/>
          </p:cNvGrpSpPr>
          <p:nvPr/>
        </p:nvGrpSpPr>
        <p:grpSpPr bwMode="auto">
          <a:xfrm>
            <a:off x="7988060" y="2988646"/>
            <a:ext cx="2439575" cy="3074765"/>
            <a:chOff x="2968" y="1107"/>
            <a:chExt cx="1736" cy="2188"/>
          </a:xfrm>
        </p:grpSpPr>
        <p:sp>
          <p:nvSpPr>
            <p:cNvPr id="290" name="รูปแบบอิสระ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1" name="วงรี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2" name="รูปแบบอิสระ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3" name="รูปแบบอิสระ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4" name="รูปแบบอิสระ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5" name="รูปแบบอิสระ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6" name="รูปแบบอิสระ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7" name="รูปแบบอิสระ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8" name="รูปแบบอิสระ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9" name="รูปแบบอิสระ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0" name="รูปแบบอิสระ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1" name="รูปแบบอิสระ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2" name="รูปแบบอิสระ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3" name="รูปแบบอิสระ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4" name="รูปแบบอิสระ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5" name="รูปแบบอิสระ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6" name="รูปแบบอิสระ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7" name="รูปแบบอิสระ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8" name="รูปแบบอิสระ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9" name="รูปแบบอิสระ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310" name="รูปแบบอิสระ 52"/>
          <p:cNvSpPr>
            <a:spLocks/>
          </p:cNvSpPr>
          <p:nvPr/>
        </p:nvSpPr>
        <p:spPr bwMode="auto">
          <a:xfrm>
            <a:off x="1" y="5181601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311" name="กลุ่ม 29"/>
          <p:cNvGrpSpPr>
            <a:grpSpLocks noChangeAspect="1"/>
          </p:cNvGrpSpPr>
          <p:nvPr/>
        </p:nvGrpSpPr>
        <p:grpSpPr bwMode="auto">
          <a:xfrm flipH="1">
            <a:off x="9191539" y="4800600"/>
            <a:ext cx="2998875" cy="2083312"/>
            <a:chOff x="2481" y="1188"/>
            <a:chExt cx="2735" cy="1900"/>
          </a:xfrm>
        </p:grpSpPr>
        <p:sp>
          <p:nvSpPr>
            <p:cNvPr id="312" name="รูปแบบอิสระ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3" name="รูปแบบอิสระ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4" name="รูปแบบอิสระ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5" name="รูปแบบอิสระ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6" name="รูปแบบอิสระ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7" name="รูปแบบอิสระ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8" name="รูปแบบอิสระ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9" name="รูปแบบอิสระ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0" name="รูปแบบอิสระ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1" name="รูปแบบอิสระ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2" name="รูปแบบอิสระ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3" name="รูปแบบอิสระ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4" name="รูปแบบอิสระ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5" name="รูปแบบอิสระ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6" name="รูปแบบอิสระ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7" name="รูปแบบอิสระ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8" name="รูปแบบอิสระ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9" name="รูปแบบอิสระ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0" name="รูปแบบอิสระ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1" name="รูปแบบอิสระ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2" name="รูปแบบอิสระ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3" name="รูปแบบอิสระ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4" name="รูปแบบอิสระ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5" name="รูปแบบอิสระ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6" name="รูปแบบอิสระ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7" name="รูปแบบอิสระ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8" name="รูปแบบอิสระ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9" name="รูปแบบอิสระ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0" name="รูปแบบอิสระ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1" name="รูปแบบอิสระ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2" name="รูปแบบอิสระ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3" name="รูปแบบอิสระ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4" name="รูปแบบอิสระ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5" name="รูปแบบอิสระ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6" name="รูปแบบอิสระ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47" name="รูปแบบอิสระ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48" name="กลุ่ม 347"/>
          <p:cNvGrpSpPr/>
          <p:nvPr/>
        </p:nvGrpSpPr>
        <p:grpSpPr>
          <a:xfrm>
            <a:off x="-1588" y="3799402"/>
            <a:ext cx="4386411" cy="3084511"/>
            <a:chOff x="-1588" y="4419600"/>
            <a:chExt cx="3504440" cy="2464312"/>
          </a:xfrm>
        </p:grpSpPr>
        <p:grpSp>
          <p:nvGrpSpPr>
            <p:cNvPr id="349" name="กลุ่ม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รูปแบบอิสระ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6" name="รูปแบบอิสระ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7" name="รูปแบบอิสระ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8" name="รูปแบบอิสระ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9" name="รูปแบบอิสระ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0" name="รูปแบบอิสระ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1" name="รูปแบบอิสระ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2" name="รูปแบบอิสระ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3" name="รูปแบบอิสระ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4" name="รูปแบบอิสระ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5" name="รูปแบบอิสระ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6" name="รูปแบบอิสระ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7" name="รูปแบบอิสระ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8" name="รูปแบบอิสระ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89" name="รูปแบบอิสระ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0" name="รูปแบบอิสระ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1" name="รูปแบบอิสระ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2" name="รูปแบบอิสระ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3" name="รูปแบบอิสระ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4" name="รูปแบบอิสระ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5" name="รูปแบบอิสระ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6" name="รูปแบบอิสระ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7" name="รูปแบบอิสระ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8" name="รูปแบบอิสระ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99" name="รูปแบบอิสระ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0" name="รูปแบบอิสระ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1" name="รูปแบบอิสระ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2" name="รูปแบบอิสระ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3" name="รูปแบบอิสระ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4" name="รูปแบบอิสระ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5" name="รูปแบบอิสระ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6" name="รูปแบบอิสระ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7" name="รูปแบบอิสระ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8" name="รูปแบบอิสระ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09" name="รูปแบบอิสระ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0" name="รูปแบบอิสระ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1" name="รูปแบบอิสระ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2" name="รูปแบบอิสระ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3" name="รูปแบบอิสระ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4" name="รูปแบบอิสระ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5" name="รูปแบบอิสระ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6" name="รูปแบบอิสระ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7" name="รูปแบบอิสระ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8" name="รูปแบบอิสระ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19" name="รูปแบบอิสระ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20" name="รูปแบบอิสระ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421" name="รูปแบบอิสระ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0" name="กลุ่ม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รูปแบบอิสระ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7" name="รูปแบบอิสระ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8" name="รูปแบบอิสระ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9" name="รูปแบบอิสระ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0" name="รูปแบบอิสระ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1" name="รูปแบบอิสระ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2" name="รูปแบบอิสระ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3" name="รูปแบบอิสระ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74" name="รูปแบบอิสระ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1" name="กลุ่ม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รูปแบบอิสระ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0" name="รูปแบบอิสระ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1" name="รูปแบบอิสระ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2" name="รูปแบบอิสระ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3" name="รูปแบบอิสระ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4" name="รูปแบบอิสระ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65" name="รูปแบบอิสระ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  <p:grpSp>
          <p:nvGrpSpPr>
            <p:cNvPr id="352" name="กลุ่ม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รูปแบบอิสระ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4" name="รูปแบบอิสระ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5" name="รูปแบบอิสระ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6" name="รูปแบบอิสระ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7" name="รูปแบบอิสระ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  <p:sp>
            <p:nvSpPr>
              <p:cNvPr id="358" name="รูปแบบอิสระ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th-TH" dirty="0">
                  <a:latin typeface="Leelawadee" panose="020B0502040204020203" pitchFamily="34" charset="-34"/>
                  <a:cs typeface="Leelawadee" panose="020B0502040204020203" pitchFamily="34" charset="-34"/>
                </a:endParaRPr>
              </a:p>
            </p:txBody>
          </p:sp>
        </p:grpSp>
      </p:grpSp>
      <p:grpSp>
        <p:nvGrpSpPr>
          <p:cNvPr id="422" name="กลุ่ม 52"/>
          <p:cNvGrpSpPr>
            <a:grpSpLocks noChangeAspect="1"/>
          </p:cNvGrpSpPr>
          <p:nvPr/>
        </p:nvGrpSpPr>
        <p:grpSpPr bwMode="auto">
          <a:xfrm rot="19948164">
            <a:off x="369247" y="506292"/>
            <a:ext cx="892898" cy="1021771"/>
            <a:chOff x="4634" y="754"/>
            <a:chExt cx="1164" cy="1332"/>
          </a:xfrm>
        </p:grpSpPr>
        <p:sp>
          <p:nvSpPr>
            <p:cNvPr id="423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4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5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6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7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8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9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0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31" name="กลุ่ม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3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4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5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6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7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8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39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40" name="กลุ่ม 66"/>
          <p:cNvGrpSpPr>
            <a:grpSpLocks noChangeAspect="1"/>
          </p:cNvGrpSpPr>
          <p:nvPr/>
        </p:nvGrpSpPr>
        <p:grpSpPr bwMode="auto">
          <a:xfrm>
            <a:off x="23437" y="3048994"/>
            <a:ext cx="388174" cy="364678"/>
            <a:chOff x="3636" y="1964"/>
            <a:chExt cx="413" cy="388"/>
          </a:xfrm>
        </p:grpSpPr>
        <p:sp>
          <p:nvSpPr>
            <p:cNvPr id="441" name="รูปแบบอิสระ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2" name="รูปแบบอิสระ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3" name="รูปแบบอิสระ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4" name="รูปแบบอิสระ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5" name="รูปแบบอิสระ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6" name="รูปแบบอิสระ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7" name="รูปแบบอิสระ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48" name="รูปแบบอิสระ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034903" y="828877"/>
            <a:ext cx="6058553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CFF9BE2-6CC1-4714-B60A-C80046669A32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B2D9756-4C48-443F-9A6C-8C408812A141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480561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rtl="0"/>
            <a:r>
              <a:rPr lang="th-TH" smtClean="0"/>
              <a:t>ระดับที่สอง</a:t>
            </a:r>
          </a:p>
          <a:p>
            <a:pPr lvl="2" rtl="0"/>
            <a:r>
              <a:rPr lang="th-TH" smtClean="0"/>
              <a:t>ระดับที่สาม</a:t>
            </a:r>
          </a:p>
          <a:p>
            <a:pPr lvl="3" rtl="0"/>
            <a:r>
              <a:rPr lang="th-TH" smtClean="0"/>
              <a:t>ระดับที่สี่</a:t>
            </a:r>
          </a:p>
          <a:p>
            <a:pPr lvl="4" rtl="0"/>
            <a:r>
              <a:rPr lang="th-TH" smtClean="0"/>
              <a:t>ระดับที่ห้า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0CD4C77-7488-43A2-9708-19E8F9E1A769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ที่มี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th-TH" smtClean="0"/>
              <a:t>คลิกเพื่อแก้ไขลักษณะชื่อเรื่องต้นแบบ</a:t>
            </a:r>
            <a:endParaRPr lang="th-TH" dirty="0"/>
          </a:p>
        </p:txBody>
      </p:sp>
      <p:sp>
        <p:nvSpPr>
          <p:cNvPr id="3" name="ตัวแทนรูปภาพ 2" descr="พื้นที่สำรองเปล่าสำหรับเพิ่มรูปภาพ คลิกบนพื้นที่สำรองแล้วเลือกรูปภาพที่คุณต้องการเพิ่ม"/>
          <p:cNvSpPr>
            <a:spLocks noGrp="1"/>
          </p:cNvSpPr>
          <p:nvPr>
            <p:ph type="pic" idx="1"/>
          </p:nvPr>
        </p:nvSpPr>
        <p:spPr>
          <a:xfrm>
            <a:off x="4480561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h-TH" smtClean="0"/>
              <a:t>คลิกไอคอนเพื่อเพิ่มรูปภาพ</a:t>
            </a:r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h-TH" dirty="0"/>
              <a:t>เพิ่มท้ายกระดาษ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70408D-E49C-40D6-B64A-2272441A11EB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th-TH"/>
              <a:pPr rtl="0"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รูปแบบอิสระ 50"/>
          <p:cNvSpPr>
            <a:spLocks/>
          </p:cNvSpPr>
          <p:nvPr/>
        </p:nvSpPr>
        <p:spPr bwMode="auto">
          <a:xfrm>
            <a:off x="8761412" y="5521528"/>
            <a:ext cx="3428761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รูปแบบอิสระ 51"/>
          <p:cNvSpPr>
            <a:spLocks/>
          </p:cNvSpPr>
          <p:nvPr/>
        </p:nvSpPr>
        <p:spPr bwMode="auto">
          <a:xfrm>
            <a:off x="0" y="5652179"/>
            <a:ext cx="11415150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9" name="รูปแบบอิสระ 51"/>
          <p:cNvSpPr>
            <a:spLocks/>
          </p:cNvSpPr>
          <p:nvPr/>
        </p:nvSpPr>
        <p:spPr bwMode="auto">
          <a:xfrm>
            <a:off x="-13747" y="5865036"/>
            <a:ext cx="11415150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h-TH" dirty="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grpSp>
        <p:nvGrpSpPr>
          <p:cNvPr id="10" name="กลุ่ม 66"/>
          <p:cNvGrpSpPr>
            <a:grpSpLocks noChangeAspect="1"/>
          </p:cNvGrpSpPr>
          <p:nvPr/>
        </p:nvGrpSpPr>
        <p:grpSpPr bwMode="auto">
          <a:xfrm>
            <a:off x="11647687" y="947577"/>
            <a:ext cx="426645" cy="400819"/>
            <a:chOff x="3636" y="1964"/>
            <a:chExt cx="413" cy="388"/>
          </a:xfrm>
        </p:grpSpPr>
        <p:sp>
          <p:nvSpPr>
            <p:cNvPr id="11" name="รูปแบบอิสระ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2" name="รูปแบบอิสระ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3" name="รูปแบบอิสระ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4" name="รูปแบบอิสระ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5" name="รูปแบบอิสระ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6" name="รูปแบบอิสระ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7" name="รูปแบบอิสระ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18" name="รูปแบบอิสระ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19" name="กลุ่ม 18"/>
          <p:cNvGrpSpPr/>
          <p:nvPr/>
        </p:nvGrpSpPr>
        <p:grpSpPr>
          <a:xfrm>
            <a:off x="11308928" y="6212029"/>
            <a:ext cx="875470" cy="645972"/>
            <a:chOff x="7344986" y="5566058"/>
            <a:chExt cx="1750940" cy="1291943"/>
          </a:xfrm>
        </p:grpSpPr>
        <p:sp>
          <p:nvSpPr>
            <p:cNvPr id="20" name="รูปแบบอิสระ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1" name="รูปแบบอิสระ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2" name="รูปแบบอิสระ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3" name="รูปแบบอิสระ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4" name="รูปแบบอิสระ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5" name="รูปแบบอิสระ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26" name="กลุ่ม 5"/>
          <p:cNvGrpSpPr>
            <a:grpSpLocks noChangeAspect="1"/>
          </p:cNvGrpSpPr>
          <p:nvPr/>
        </p:nvGrpSpPr>
        <p:grpSpPr bwMode="auto">
          <a:xfrm>
            <a:off x="2442" y="2873890"/>
            <a:ext cx="597228" cy="789302"/>
            <a:chOff x="2121" y="1060"/>
            <a:chExt cx="597" cy="789"/>
          </a:xfrm>
        </p:grpSpPr>
        <p:sp>
          <p:nvSpPr>
            <p:cNvPr id="27" name="รูปแบบอิสระ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8" name="รูปแบบอิสระ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29" name="รูปแบบอิสระ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0" name="รูปแบบอิสระ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1" name="รูปแบบอิสระ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2" name="รูปแบบอิสระ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3" name="รูปแบบอิสระ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34" name="กลุ่ม 16"/>
          <p:cNvGrpSpPr>
            <a:grpSpLocks noChangeAspect="1"/>
          </p:cNvGrpSpPr>
          <p:nvPr/>
        </p:nvGrpSpPr>
        <p:grpSpPr bwMode="auto">
          <a:xfrm>
            <a:off x="139506" y="-13010"/>
            <a:ext cx="1382907" cy="804244"/>
            <a:chOff x="1922" y="1129"/>
            <a:chExt cx="987" cy="574"/>
          </a:xfrm>
        </p:grpSpPr>
        <p:sp>
          <p:nvSpPr>
            <p:cNvPr id="35" name="รูปแบบอิสระ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6" name="รูปแบบอิสระ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7" name="รูปแบบอิสระ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8" name="รูปแบบอิสระ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39" name="รูปแบบอิสระ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0" name="รูปแบบอิสระ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1" name="รูปแบบอิสระ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2" name="รูปแบบอิสระ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43" name="กลุ่ม 28"/>
          <p:cNvGrpSpPr>
            <a:grpSpLocks noChangeAspect="1"/>
          </p:cNvGrpSpPr>
          <p:nvPr/>
        </p:nvGrpSpPr>
        <p:grpSpPr bwMode="auto">
          <a:xfrm>
            <a:off x="1" y="5007562"/>
            <a:ext cx="687852" cy="1147722"/>
            <a:chOff x="1901" y="2020"/>
            <a:chExt cx="1059" cy="1767"/>
          </a:xfrm>
        </p:grpSpPr>
        <p:sp>
          <p:nvSpPr>
            <p:cNvPr id="44" name="รูปแบบอิสระ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5" name="รูปแบบอิสระ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6" name="รูปแบบอิสระ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7" name="รูปแบบอิสระ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8" name="รูปแบบอิสระ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49" name="รูปแบบอิสระ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0" name="รูปแบบอิสระ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1" name="รูปแบบอิสระ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52" name="กลุ่ม 52"/>
          <p:cNvGrpSpPr>
            <a:grpSpLocks noChangeAspect="1"/>
          </p:cNvGrpSpPr>
          <p:nvPr/>
        </p:nvGrpSpPr>
        <p:grpSpPr bwMode="auto">
          <a:xfrm rot="19948164">
            <a:off x="11143249" y="105149"/>
            <a:ext cx="675070" cy="772505"/>
            <a:chOff x="4634" y="754"/>
            <a:chExt cx="1164" cy="1332"/>
          </a:xfrm>
        </p:grpSpPr>
        <p:sp>
          <p:nvSpPr>
            <p:cNvPr id="53" name="รูปแบบอิสระ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4" name="รูปแบบอิสระ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5" name="รูปแบบอิสระ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6" name="รูปแบบอิสระ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7" name="รูปแบบอิสระ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8" name="รูปแบบอิสระ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59" name="รูปแบบอิสระ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0" name="รูปแบบอิสระ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grpSp>
        <p:nvGrpSpPr>
          <p:cNvPr id="61" name="กลุ่ม 64"/>
          <p:cNvGrpSpPr>
            <a:grpSpLocks noChangeAspect="1"/>
          </p:cNvGrpSpPr>
          <p:nvPr/>
        </p:nvGrpSpPr>
        <p:grpSpPr bwMode="auto">
          <a:xfrm flipH="1">
            <a:off x="10782665" y="2958793"/>
            <a:ext cx="1028242" cy="1140705"/>
            <a:chOff x="2052" y="995"/>
            <a:chExt cx="768" cy="852"/>
          </a:xfrm>
        </p:grpSpPr>
        <p:sp>
          <p:nvSpPr>
            <p:cNvPr id="62" name="รูปแบบอิสระ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3" name="รูปแบบอิสระ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4" name="รูปแบบอิสระ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5" name="รูปแบบอิสระ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6" name="รูปแบบอิสระ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7" name="รูปแบบอิสระ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8" name="รูปแบบอิสระ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  <p:sp>
          <p:nvSpPr>
            <p:cNvPr id="69" name="รูปแบบอิสระ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th-TH" dirty="0">
                <a:latin typeface="Leelawadee" panose="020B0502040204020203" pitchFamily="34" charset="-34"/>
                <a:cs typeface="Leelawadee" panose="020B0502040204020203" pitchFamily="34" charset="-34"/>
              </a:endParaRPr>
            </a:p>
          </p:txBody>
        </p:sp>
      </p:grp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1524001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th-TH" dirty="0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8573" y="1485901"/>
            <a:ext cx="9134857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h-TH" dirty="0"/>
              <a:t>คลิกเพื่อแก้ไขสไตล์ของข้อความต้นแบบ</a:t>
            </a:r>
          </a:p>
          <a:p>
            <a:pPr lvl="1" rtl="0"/>
            <a:r>
              <a:rPr lang="th-TH" dirty="0"/>
              <a:t>ระดับที่สอง</a:t>
            </a:r>
          </a:p>
          <a:p>
            <a:pPr lvl="2" rtl="0"/>
            <a:r>
              <a:rPr lang="th-TH" dirty="0"/>
              <a:t>ระดับที่สาม</a:t>
            </a:r>
          </a:p>
          <a:p>
            <a:pPr lvl="3" rtl="0"/>
            <a:r>
              <a:rPr lang="th-TH" dirty="0"/>
              <a:t>ระดับที่สี่</a:t>
            </a:r>
          </a:p>
          <a:p>
            <a:pPr lvl="4" rtl="0"/>
            <a:r>
              <a:rPr lang="th-TH" dirty="0"/>
              <a:t>ระดับที่ห้า</a:t>
            </a: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1522413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th-TH" dirty="0"/>
              <a:t>เพิ่มท้ายกระดาษ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875777" y="6601969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FF39BEC7-CB92-4F77-BFD8-402AF45E9251}" type="datetime1">
              <a:rPr lang="th-TH" smtClean="0"/>
              <a:pPr/>
              <a:t>17/08/61</a:t>
            </a:fld>
            <a:endParaRPr lang="th-TH" dirty="0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fld id="{CA8D9AD5-F248-4919-864A-CFD76CC027D6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=""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Leelawadee" panose="020B0502040204020203" pitchFamily="34" charset="-34"/>
          <a:ea typeface="+mj-ea"/>
          <a:cs typeface="Leelawadee" panose="020B0502040204020203" pitchFamily="34" charset="-34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th-TH" sz="8000" dirty="0" smtClean="0">
                <a:latin typeface="TH Charmonman" pitchFamily="66" charset="-34"/>
                <a:cs typeface="TH Charmonman" pitchFamily="66" charset="-34"/>
              </a:rPr>
              <a:t>บทบาทหน้าที่</a:t>
            </a:r>
            <a:endParaRPr lang="th-TH" sz="8000" dirty="0">
              <a:latin typeface="TH Charmonman" pitchFamily="66" charset="-34"/>
              <a:cs typeface="TH Charmonman" pitchFamily="66" charset="-34"/>
            </a:endParaRPr>
          </a:p>
        </p:txBody>
      </p:sp>
      <p:sp>
        <p:nvSpPr>
          <p:cNvPr id="5" name="ชื่อเรื่องรอง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th-TH" sz="6000" dirty="0" smtClean="0">
                <a:latin typeface="TH Charmonman" pitchFamily="66" charset="-34"/>
                <a:cs typeface="TH Charmonman" pitchFamily="66" charset="-34"/>
              </a:rPr>
              <a:t>กองสวัสดิการสังคม</a:t>
            </a:r>
            <a:endParaRPr lang="th-TH" sz="6000" dirty="0">
              <a:latin typeface="TH Charmonman" pitchFamily="66" charset="-34"/>
              <a:cs typeface="TH Charmonman" pitchFamily="66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942111" y="554182"/>
            <a:ext cx="9947564" cy="5846618"/>
          </a:xfrm>
        </p:spPr>
        <p:txBody>
          <a:bodyPr rtlCol="0">
            <a:normAutofit/>
          </a:bodyPr>
          <a:lstStyle/>
          <a:p>
            <a:pPr marL="0" indent="0" rtl="0">
              <a:spcBef>
                <a:spcPts val="0"/>
              </a:spcBef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5. ฝ่ายส่งเสริมและพัฒนาอาชีพ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มีหน้าที่กำกับดูแลงานส่งเสริมและพัฒนาอาชีพ งานสนับสนุนส่งเสริมการรวมกลุ่มฝึกอบรมอาชีพ และงานศูนย์บริการและถ่ายทอดเทคโนโลยีการเกษตร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5.1 งานส่งเสริมและพัฒนาอาชีพ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 มีหน้าที่เกี่ยวกับ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งานจัดตั้งกลุ่มอาชีพ ฝึกอบรมการประกอบอาชีพในเขตเทศบาล</a:t>
            </a:r>
            <a:endParaRPr lang="th-TH" sz="2800" dirty="0" smtClean="0">
              <a:latin typeface="Angsana New" pitchFamily="18" charset="-34"/>
              <a:cs typeface="Angsana New" pitchFamily="18" charset="-34"/>
            </a:endParaRP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งานพัฒนาอาชีพกลุ่มแม่บ้าน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งานจัดตั้งศูนย์จำหน่ายผลิตภัณฑ์พื้นบ้าน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งานส่งเสริม สนับสนุน การดำเนินงานของกลุ่มแม่บ้านเทศบาล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 ๆ ที่เกี่ยวข้องหรือที่ได้รับมอบหมาย</a:t>
            </a:r>
          </a:p>
          <a:p>
            <a:pPr marL="457200" indent="-457200" rtl="0">
              <a:spcBef>
                <a:spcPts val="0"/>
              </a:spcBef>
              <a:buNone/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5.2 งานสนับสนุนส่งเสริมการรวมกลุ่มฝึกอบรมการส่งเสริมอาชีพ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การจัดแบ่งกลุ่มอาชีพ</a:t>
            </a:r>
            <a:endParaRPr lang="th-TH" sz="2800" dirty="0" smtClean="0">
              <a:latin typeface="Angsana New" pitchFamily="18" charset="-34"/>
              <a:cs typeface="Angsana New" pitchFamily="18" charset="-34"/>
            </a:endParaRP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การรวบรวมและจัดทำทะเบียนกลุ่มอาชีพ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ส่งเสริมและสนับสนุนการรวมกลุ่มอาชีพ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การส่งเสริมและการพัฒนาความรู้ ทักษะการประกอบอาชีพ</a:t>
            </a:r>
          </a:p>
          <a:p>
            <a:pPr marL="457200" indent="-457200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 ๆ ที่เกี่ยวข้องหรือที่ได้รับมอบหมาย</a:t>
            </a:r>
          </a:p>
        </p:txBody>
      </p:sp>
      <p:pic>
        <p:nvPicPr>
          <p:cNvPr id="6147" name="Picture 3" descr="\\khohongnas\กองสวัสดิการ\น้องบูม\png\mai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48800" y="4114800"/>
            <a:ext cx="2743200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011997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72591" y="651161"/>
            <a:ext cx="9681556" cy="4918364"/>
          </a:xfrm>
        </p:spPr>
        <p:txBody>
          <a:bodyPr rtlCol="0" anchor="t">
            <a:normAutofit/>
          </a:bodyPr>
          <a:lstStyle/>
          <a:p>
            <a:pPr rtl="0">
              <a:lnSpc>
                <a:spcPct val="100000"/>
              </a:lnSpc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5.3 งานศูนย์บริการและถ่ายทอดเทคโนโลยีการเกษตร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(1)  การสำรวจข้อมูลที่เกี่ยวข้องกับการเกษตร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(2)  การจัดทำแผนพัฒนาการเกษตรระดับตำบล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(3)  การบริการข้อมูลและเผยแพร่ประชาสัมพันธ์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(4)  การรวบรวมและส่งเสริมภูมิปัญญาท้องถิ่น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(5)  การสำรวจช่วยเหลือการป้องกันกำจัดศัตรูพืช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(6)  งานจัดทำแผนการถ่ายทอดเทคโนโลยีการเกษตร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(7)  งานการถ่ายทอดเทคโนโลยีการเกษตร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(8)  งานอื่น ๆ ที่เกี่ยวข้องหรือที่ได้รับหมอบหมาย</a:t>
            </a:r>
            <a:endParaRPr lang="th-TH" sz="2800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รูปภาพ 6" descr="p1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900" y="4232564"/>
            <a:ext cx="2362200" cy="2133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27203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ชื่อเรื่อง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th-TH" sz="4000" dirty="0" smtClean="0">
                <a:latin typeface="TH Charmonman" pitchFamily="66" charset="-34"/>
                <a:cs typeface="TH Charmonman" pitchFamily="66" charset="-34"/>
              </a:rPr>
              <a:t>กองสวัสดิการสังคม</a:t>
            </a:r>
            <a:endParaRPr lang="th-TH" sz="4000" dirty="0">
              <a:latin typeface="TH Charmonman" pitchFamily="66" charset="-34"/>
              <a:cs typeface="TH Charmonman" pitchFamily="66" charset="-34"/>
            </a:endParaRPr>
          </a:p>
        </p:txBody>
      </p:sp>
      <p:sp>
        <p:nvSpPr>
          <p:cNvPr id="14" name="ตัวแทนเนื้อหา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thaiDist" rtl="0">
              <a:spcBef>
                <a:spcPts val="0"/>
              </a:spcBef>
              <a:buNone/>
            </a:pPr>
            <a:r>
              <a:rPr lang="th-TH" dirty="0" smtClean="0"/>
              <a:t>	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ให้มีหน้าที่ความรับผิดชอบเกี่ยวกับการสังคมสงเคราะห์ การส่งเสริมสวัสดิการเด็กและ</a:t>
            </a:r>
          </a:p>
          <a:p>
            <a:pPr marL="0" indent="0" algn="thaiDist" rtl="0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เยาวชน การพัฒนาชุมชน การจัดระเบียบชุมชนหนาแน่นและชุมชนแออัด การให้คำปรึกษา แนะนำหรือตรวจสอบเกี่ยวกับงานสวัสดิการสังคมและปฏิบัติงานอื่นที่เกี่ยวข้อง</a:t>
            </a:r>
          </a:p>
          <a:p>
            <a:pPr marL="0" indent="0" algn="thaiDist" rtl="0">
              <a:spcBef>
                <a:spcPts val="0"/>
              </a:spcBef>
              <a:buNone/>
            </a:pPr>
            <a:endParaRPr lang="th-TH" sz="2400" dirty="0" smtClean="0">
              <a:latin typeface="Angsana New" pitchFamily="18" charset="-34"/>
              <a:cs typeface="Angsana New" pitchFamily="18" charset="-34"/>
            </a:endParaRPr>
          </a:p>
          <a:p>
            <a:pPr marL="514350" indent="-514350" algn="thaiDist" rtl="0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1. งานธุรการ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  <a:endParaRPr lang="th-TH" sz="2400" dirty="0">
              <a:latin typeface="Angsana New" pitchFamily="18" charset="-34"/>
              <a:cs typeface="Angsana New" pitchFamily="18" charset="-34"/>
            </a:endParaRPr>
          </a:p>
          <a:p>
            <a:pPr marL="514350" indent="-514350" algn="thaiDist" rtl="0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(1)  งานสารบรรณ รับ – ส่ง หนังสือ แยกประเภทหนังสือและจัดเก็บเอกสารให้เป็นระเบียบง่ายต่อการค้นหา</a:t>
            </a:r>
          </a:p>
          <a:p>
            <a:pPr marL="360363" indent="-360363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(2)  งานดูแล รักษา จัดเตรียม ประสานงานและให้บริการเรื่องสถานที่ วัสดุอุปกรณ์ ติดต่อและอำนวยความสะดวกในด้านต่างๆ</a:t>
            </a:r>
          </a:p>
          <a:p>
            <a:pPr marL="514350" indent="-514350" algn="thaiDist" rtl="0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(3)  ร่างหนังสือ โต้ตอบหนังสือราชการ และบันทึกข้อความเสนอเรื่องราวในส่วนงานธุรการ และที่เกี่ยวข้อง</a:t>
            </a:r>
          </a:p>
          <a:p>
            <a:pPr marL="514350" indent="-514350" algn="thaiDist" rtl="0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(4)  งานประสานงานเกี่ยวกับการประชุม</a:t>
            </a:r>
          </a:p>
        </p:txBody>
      </p:sp>
      <p:pic>
        <p:nvPicPr>
          <p:cNvPr id="5" name="รูปภาพ 4" descr="photo-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3600" y="4776438"/>
            <a:ext cx="2438399" cy="20815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1528573" y="678874"/>
            <a:ext cx="9134857" cy="4959928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(5)  งานตรวจสอบแสดงรายการเกี่ยวกับเอกสารสำคัญของทางราชการ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(6)  งานสาธารณกุศลท้องถิ่นและของหน่วยงานต่าง ๆ ที่ขอความร่วมมือ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(7)  งานจัดทำคำสั่งประกาศต่าง ๆ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(8)  งานสวัสดิการต่าง ๆ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(9)  งานด้านประชาสัมพันธ์และอำนวยความสะดวกแก่ประชาชน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(10) งานรวบรวมข้อมูลและจัดทำแผนของการศึกษา รวมถึงการตรวจสอบการปฏิบัติงานตามแผน การติดตามและการรายงาน</a:t>
            </a:r>
          </a:p>
          <a:p>
            <a:pPr marL="0" indent="0" algn="thaiDist">
              <a:spcBef>
                <a:spcPts val="0"/>
              </a:spcBef>
              <a:buNone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(11)  งานอื่นที่เกี่ยวข้องหรือตามที่ได้รับมอบหมาย</a:t>
            </a:r>
          </a:p>
          <a:p>
            <a:pPr marL="0" indent="0" algn="thaiDist">
              <a:spcBef>
                <a:spcPts val="0"/>
              </a:spcBef>
              <a:buNone/>
            </a:pPr>
            <a:endParaRPr lang="th-TH" sz="2400" dirty="0" smtClean="0">
              <a:latin typeface="Angsana New" pitchFamily="18" charset="-34"/>
              <a:cs typeface="Angsana New" pitchFamily="18" charset="-34"/>
            </a:endParaRPr>
          </a:p>
          <a:p>
            <a:pPr marL="0" indent="0" algn="thaiDist">
              <a:spcBef>
                <a:spcPts val="0"/>
              </a:spcBef>
              <a:buNone/>
            </a:pPr>
            <a:endParaRPr lang="th-TH" sz="2400" dirty="0" smtClean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รูปภาพ 6" descr="2297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2199" y="3982032"/>
            <a:ext cx="2854036" cy="29729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46061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528571" y="1494213"/>
            <a:ext cx="9111719" cy="4393969"/>
          </a:xfrm>
        </p:spPr>
        <p:txBody>
          <a:bodyPr rtlCol="0">
            <a:normAutofit/>
          </a:bodyPr>
          <a:lstStyle/>
          <a:p>
            <a:pPr marL="0" indent="0" algn="thaiDist" rtl="0">
              <a:spcBef>
                <a:spcPts val="0"/>
              </a:spcBef>
              <a:buNone/>
            </a:pP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2.1 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งานสังคมสงเคราะห์</a:t>
            </a: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งานสงเคราะห์ประชาชนผู้ทุกข์ยาก ขาดแคลน ไร้ที่พึ่ง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งานสงเคราะห์ผู้ประสบภัยพิบัติต่าง ๆ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งานสงเคราะห์คนชรา คนพิการทุพพลภาพ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งานสงเคราะห์ครอบครัวและเผยแพร่ความรู้เกี่ยวกับการดำเนินชีวิตในครอบครัว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งานส่งเสริมและสนับสนุนองค์การสังคมสงเคราะห์ภาคเอกชน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งานสำรวจวิจัยสภาพปัญหาสังคมต่าง ๆ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งานส่งเสริมสวัสดิภาพสตรีและสงเคราะห์หญิงบางประเภท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งานประสานและร่วมมือกับหน่วยงานที่เกี่ยวข้องเพื่อการสังคมสงเคราะห์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งานให้คำปรึกษา แนะนำในด้านสังคมสงเคราะห์แก่ผู้มาขอรับ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งานอื่นที่เกี่ยวข้องหรือตามที่ได้รับมอบหมาย</a:t>
            </a:r>
          </a:p>
        </p:txBody>
      </p:sp>
      <p:sp>
        <p:nvSpPr>
          <p:cNvPr id="7" name="ชื่อเรื่อง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2. ฝ่ายสังคมสงเคราะห์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มีหน้าที่กำกับดูแลงานสังคมสงเคราะห์ และงานสวัสดิการเด็กและเยาวชน</a:t>
            </a:r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1026" name="Picture 2" descr="\\khohongnas\กองสวัสดิการ\น้องบูม\png\1401630093-defaultfri-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31382" y="4147698"/>
            <a:ext cx="3560618" cy="27103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027057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ยึดเนื้อหา 4"/>
          <p:cNvSpPr>
            <a:spLocks noGrp="1"/>
          </p:cNvSpPr>
          <p:nvPr>
            <p:ph idx="1"/>
          </p:nvPr>
        </p:nvSpPr>
        <p:spPr>
          <a:xfrm>
            <a:off x="1528573" y="665019"/>
            <a:ext cx="9134857" cy="4973783"/>
          </a:xfrm>
        </p:spPr>
        <p:txBody>
          <a:bodyPr>
            <a:normAutofit/>
          </a:bodyPr>
          <a:lstStyle/>
          <a:p>
            <a:pPr marL="0" indent="0" algn="thaiDist">
              <a:spcBef>
                <a:spcPts val="0"/>
              </a:spcBef>
              <a:buNone/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2.2   งานสวัสดิการเด็กและเยาวชน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งานสงเคราะห์เด็กกำพร้า อนาถาไร้ที่พึ่ง เร่ร่อนจรจัด ถูกทอดทิ้ง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งานสงเคราะห์เด็ก เยาวชนที่ครอบครัวประสบปัญหาความเดือนร้อนต่าง ๆ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งานสงเคราะห์เด็ก และเยาวชน ที่พิการทางด้านร่างกาย สมอง ปัญญา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งานให้ความช่วยเหลือ เด็กนักเรียนที่ยากจนทางด้านอุปกรณ์การเรียน เครื่องแบบนักเรียน อาหารกลางวัน ทุนการศึกษา ฯลฯ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งานประสานงานและร่วมมือกับหน่วยงานองค์กรต่าง ๆ ที่เกี่ยวข้อง เพื่อส่งเสริมสวัสดิการเด็กและเยาวชน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งานให้คำปรึกษา แนะนำเด็กและเยาวชนซึ่งมีปัญหาในด้านต่าง ๆ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งานอื่นที่เกี่ยวข้องและได้รับมอบหมาย</a:t>
            </a:r>
          </a:p>
          <a:p>
            <a:pPr marL="457200" indent="-457200" algn="thaiDist">
              <a:spcBef>
                <a:spcPts val="0"/>
              </a:spcBef>
              <a:buNone/>
            </a:pPr>
            <a:endParaRPr lang="th-TH" sz="2400" dirty="0" smtClean="0">
              <a:latin typeface="Angsana New" pitchFamily="18" charset="-34"/>
              <a:cs typeface="Angsana New" pitchFamily="18" charset="-34"/>
            </a:endParaRPr>
          </a:p>
          <a:p>
            <a:pPr marL="457200" indent="-457200" algn="thaiDist">
              <a:spcBef>
                <a:spcPts val="0"/>
              </a:spcBef>
              <a:buNone/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2.3  งานฝึกอบรมและสนับสนุนด้านวิชาการสังคมสงเคราะห์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สนับสนุน ส่งเสริมและให้ความรู้ด้านวิชาการ</a:t>
            </a:r>
          </a:p>
          <a:p>
            <a:pPr marL="457200" indent="-457200" algn="thaiDist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จัดหลักสูตรการฝึกอบรมด้านต่าง ๆ</a:t>
            </a:r>
          </a:p>
        </p:txBody>
      </p:sp>
      <p:pic>
        <p:nvPicPr>
          <p:cNvPr id="2052" name="Picture 4" descr="\\khohongnas\กองสวัสดิการ\น้องบูม\png\1169395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49235" y="4397090"/>
            <a:ext cx="2936875" cy="2571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640253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522412" y="651164"/>
            <a:ext cx="9144000" cy="5070763"/>
          </a:xfrm>
        </p:spPr>
        <p:txBody>
          <a:bodyPr rtlCol="0">
            <a:normAutofit/>
          </a:bodyPr>
          <a:lstStyle/>
          <a:p>
            <a:pPr marL="457200" indent="-457200" algn="thaiDist" rtl="0">
              <a:buAutoNum type="arabicParenBoth" startAt="3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ประสานวิทยากรให้ความรู้ในการจัดฝึกอบรม</a:t>
            </a:r>
          </a:p>
          <a:p>
            <a:pPr marL="457200" indent="-457200" algn="thaiDist" rtl="0">
              <a:buAutoNum type="arabicParenBoth" startAt="3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ประสานหน่วยงานภายนอกทั้งภาครัฐและเอกชนในการให้ความรู้ในการฝึกอบรม</a:t>
            </a:r>
          </a:p>
          <a:p>
            <a:pPr marL="457200" indent="-457200" algn="thaiDist" rtl="0">
              <a:buAutoNum type="arabicParenBoth" startAt="3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งานอื่นที่เกี่ยวข้องหรือตามที่ได้รับมอบหมาย</a:t>
            </a:r>
          </a:p>
          <a:p>
            <a:pPr marL="457200" indent="-457200" algn="thaiDist" rtl="0"/>
            <a:endParaRPr lang="th-TH" dirty="0" smtClean="0">
              <a:latin typeface="Angsana New" pitchFamily="18" charset="-34"/>
              <a:cs typeface="Angsana New" pitchFamily="18" charset="-34"/>
            </a:endParaRPr>
          </a:p>
          <a:p>
            <a:pPr marL="457200" indent="-457200" algn="thaiDist" rtl="0"/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3. ฝ่ายพัฒนาชุมชน 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มีหน้าที่กำกับดูแลงานพัฒนาชุมชน และงานฝึกอบรมและสนับสนุนด้านวิชาการพัฒนาชุมชน</a:t>
            </a:r>
          </a:p>
          <a:p>
            <a:pPr marL="457200" indent="-457200" algn="thaiDist" rtl="0"/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3.1 งานพัฒนาชุมชน 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 rtl="0">
              <a:buAutoNum type="arabicParenBoth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งานฝึกอบรมและเผยแพร่ความรู้เกี่ยวกับการพัฒนาชุมชน</a:t>
            </a:r>
          </a:p>
          <a:p>
            <a:pPr marL="457200" indent="-457200" algn="thaiDist" rtl="0">
              <a:buAutoNum type="arabicParenBoth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งานจัดระเบียบชุมชน</a:t>
            </a:r>
          </a:p>
          <a:p>
            <a:pPr marL="457200" indent="-457200" algn="thaiDist" rtl="0">
              <a:buAutoNum type="arabicParenBoth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งานประสานงานและร่วมมือกับหน่วยงานต่างๆ เพื่อนนำบริการพื้นฐานไปบริการแก่ชุมชน</a:t>
            </a:r>
          </a:p>
          <a:p>
            <a:pPr marL="457200" indent="-457200" algn="thaiDist" rtl="0">
              <a:buAutoNum type="arabicParenBoth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งานจัดทำโครงการช่วยเหลือในด้านต่าง ๆ ให้แก่ชุมชน</a:t>
            </a:r>
          </a:p>
          <a:p>
            <a:pPr marL="457200" indent="-457200" algn="thaiDist" rtl="0">
              <a:buAutoNum type="arabicParenBoth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งานดำเนินการพัฒนาชุมชนทางด้านเศรษฐกิจ สังคม วัฒนธรรม การศึกษา การอนามัยและสุขาภิบาล</a:t>
            </a:r>
          </a:p>
          <a:p>
            <a:pPr marL="457200" indent="-457200" algn="thaiDist" rtl="0">
              <a:buAutoNum type="arabicParenBoth"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งานอื่นที่เกี่ยวข้องหรือตามที่ได้รับมอบหมาย</a:t>
            </a:r>
          </a:p>
          <a:p>
            <a:pPr marL="457200" indent="-457200" algn="thaiDist" rtl="0"/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รูปภาพ 5" descr="unnamed (6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9250" y="3905250"/>
            <a:ext cx="2952750" cy="29527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12903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sz="half" idx="2"/>
          </p:nvPr>
        </p:nvSpPr>
        <p:spPr>
          <a:xfrm>
            <a:off x="1528573" y="678873"/>
            <a:ext cx="9208700" cy="4959927"/>
          </a:xfrm>
        </p:spPr>
        <p:txBody>
          <a:bodyPr rtlCol="0">
            <a:normAutofit/>
          </a:bodyPr>
          <a:lstStyle/>
          <a:p>
            <a:pPr marL="0" indent="0" algn="thaiDist" rtl="0">
              <a:spcBef>
                <a:spcPts val="0"/>
              </a:spcBef>
              <a:buNone/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3.2 งานสนับสนุนส่งเสริมการมีส่วนร่วมของประชาชน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งานจัดทำแผนชุมชน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งานเผยแพร่ข้อมูลข่าวสารในการรับฟังความคิดเห็นของชุมชน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งานเลือกตั้งคณะกรรมการชุมชน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งานปรับปรุงระเบียบคณะกรรมการชุมชน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งานอื่นที่เกี่ยวข้องหรือตามที่ได้รับมอบหมาย</a:t>
            </a:r>
          </a:p>
          <a:p>
            <a:pPr marL="457200" indent="-457200" algn="thaiDist" rtl="0">
              <a:spcBef>
                <a:spcPts val="0"/>
              </a:spcBef>
              <a:buNone/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3.3 งานฝึกอบรมและสนับสนุนด้านวิชาการพัฒนาชุมชน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สนับสนุน ส่งเสริมและให้ความรู้ด้านวิชาการ</a:t>
            </a:r>
            <a:endParaRPr lang="th-TH" sz="2800" dirty="0" smtClean="0">
              <a:latin typeface="Angsana New" pitchFamily="18" charset="-34"/>
              <a:cs typeface="Angsana New" pitchFamily="18" charset="-34"/>
            </a:endParaRP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จัดหลักสูตรการฝึกอบรมด้านต่าง ๆ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ประสานวิทยากรให้ความรู้ในการจัดการฝึกอบรม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ประสานหน่วยงานภายนอกทั้งภาครัฐและเอกชนในการให้ความรู้ในการฝึกอบรม</a:t>
            </a:r>
          </a:p>
          <a:p>
            <a:pPr marL="457200" indent="-457200" algn="thaiDist" rtl="0">
              <a:spcBef>
                <a:spcPts val="0"/>
              </a:spcBef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งานอื่นที่เกี่ยวข้องหรือตามที่ได้รับมอบหมาย</a:t>
            </a:r>
          </a:p>
        </p:txBody>
      </p:sp>
      <p:pic>
        <p:nvPicPr>
          <p:cNvPr id="4098" name="Picture 2" descr="\\khohongnas\กองสวัสดิการ\น้องบูม\png\ขายสติกเกอร์ไลน์-อาชีพทำเงินมาแรง-ตอบโจทย์ผู้มีไอเดียสร้างสรรค์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37638" y="4525962"/>
            <a:ext cx="3154362" cy="2332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50607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title"/>
          </p:nvPr>
        </p:nvSpPr>
        <p:spPr>
          <a:xfrm>
            <a:off x="1343889" y="233111"/>
            <a:ext cx="7370619" cy="4103342"/>
          </a:xfrm>
        </p:spPr>
        <p:txBody>
          <a:bodyPr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4. ฝ่ายส่งเสริมและสวัสดิการสังคม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มีหน้าที่กำกับดูแลงานส่งเสริม สนับสนุน สมาคมฌาปนกิจสงเคราะห์</a:t>
            </a:r>
            <a:r>
              <a:rPr lang="en-US" sz="2400" dirty="0" smtClean="0">
                <a:latin typeface="Angsana New" pitchFamily="18" charset="-34"/>
                <a:cs typeface="Angsana New" pitchFamily="18" charset="-34"/>
              </a:rPr>
              <a:t>,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งานส่งเสริม สนับสนุน กานดำเนินงานของศูนย์สงเคราะห์ราษฎรประจำหมู่บ้าน และงานส่งเสริม สนับสนุนการจัดสวัสดิการสังคม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4.1 งานส่งเสริม สนับสนุน สมาคมฌาปนกิจสงเคราะห์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(1)  งานจดทะเบียน ตรวจสอบการดำเนินงานของสมาคมฌาปนกิจสงเคราะห์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(2)  งานสนับสนุน ส่งเสริม กิจกรรมด้าน สมาคมฌาปนกิจสงเคราะห์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(3)  งานให้คำปรึกษา แนะนำสมาคมฌาปนกิจสงเคราะห์ ซึ่งมีปัญหาในด้านต่าง ๆ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(4)  งานประสานงานและร่วมมือกับหน่วยงานองค์กรต่าง ๆ ที่เกี่ยวข้องเพื่อ สนับสนุน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       กิจกรรมด้าน การฌาปนกิจสงเคราะห์</a:t>
            </a:r>
            <a:br>
              <a:rPr lang="th-TH" sz="2400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(5)  งานอื่นที่เกี่ยวข้องหรือตามที่ได้รับมอบหมาย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 descr="95_23012014223303_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2545" y="4253587"/>
            <a:ext cx="2895599" cy="28955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60762" y="457193"/>
            <a:ext cx="94072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4.2 งานส่งเสริม สนับสนุน การดำเนินงานของศูนย์สงเคราะห์ราษฎรประจำหมู่บ้าน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งานให้คำปรึกษา แนะนำในการดำเนินงานของศูนย์สงเคราะห์ราษฎรประจำหมู่บ้าน</a:t>
            </a:r>
            <a:endParaRPr lang="th-TH" sz="2800" dirty="0" smtClean="0">
              <a:latin typeface="Angsana New" pitchFamily="18" charset="-34"/>
              <a:cs typeface="Angsana New" pitchFamily="18" charset="-34"/>
            </a:endParaRP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งานประสานงานและร่วมมือกับหน่วยงานองค์กรต่าง ๆ ที่เกี่ยวข้องในการส่งเสริมการดำเนินงานของศูนย์สงเคราะห์ราษฎรประจำหมู่บ้าน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งานให้ความช่วยเหลือสนับสนุนการดำเนินงานของศูนย์สงเคราะห์ราษฎรประจำหมู่บ้าน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งานด้านสำรวจข้อมูลและปัญหาต่าง ๆ ทางสังคมในชุมชน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งานอื่นที่เกี่ยวข้องหรือตามที่ได้รับมอบหมาย</a:t>
            </a:r>
          </a:p>
          <a:p>
            <a:pPr marL="457200" indent="-457200" algn="thaiDist"/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4.3 งานส่งเสริม สนับสนุนการจัดสวัสดิการสังคม  </a:t>
            </a: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มีหน้าที่เกี่ยวกับ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งานให้คำปรึกษา แนะนำในการดำเนินการด้านการจัดสวัสดิการสังคมและด้านสวัสดิการหอพัก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งานจดทะเบียน ขออนุญาตการจัดตั้งหอพัก และต่ออายุใบอนุญาตหอพัก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งานตรวจสอบ ติดตาม การดำเนินงานของหอพักและการจัดระเบียบหอพัก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งานประสานงานและร่วมมือกับหน่วยงานองค์กรต่าง ๆ ที่เกี่ยวข้องในการส่งเสริมการจัดระเบียบหอพัก และสวัสดิการหอพักและการจัดสวัสดิการสังคม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งานส่งเสริมสนับสนุนการจัดสวัสดิการสังคมแก่กลุ่มเป้าหมาย ได้แก่ เด็ก เยาวชน สตรี คนผู้สูงอายุ และผู้ด้อยโอกาส</a:t>
            </a:r>
          </a:p>
          <a:p>
            <a:pPr marL="457200" indent="-457200" algn="thaiDist">
              <a:buAutoNum type="arabicParenBoth"/>
            </a:pPr>
            <a:r>
              <a:rPr lang="th-TH" sz="2400" dirty="0" smtClean="0">
                <a:latin typeface="Angsana New" pitchFamily="18" charset="-34"/>
                <a:cs typeface="Angsana New" pitchFamily="18" charset="-34"/>
              </a:rPr>
              <a:t>งานอื่นที่เกี่ยวข้องหรือตามที่ได้รับมอบหมาย</a:t>
            </a:r>
          </a:p>
        </p:txBody>
      </p:sp>
    </p:spTree>
    <p:extLst>
      <p:ext uri="{BB962C8B-B14F-4D97-AF65-F5344CB8AC3E}">
        <p14:creationId xmlns="" xmlns:p14="http://schemas.microsoft.com/office/powerpoint/2010/main" val="33654530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2895269(1)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14352288_TF02895269" id="{B869576B-291F-4462-AF69-5FE1678BCFB6}" vid="{C5FF767E-E7AA-4E1B-8634-8EEA61FB20DB}"/>
    </a:ext>
  </a:extLst>
</a:theme>
</file>

<file path=ppt/theme/theme2.xml><?xml version="1.0" encoding="utf-8"?>
<a:theme xmlns:a="http://schemas.openxmlformats.org/drawingml/2006/main" name="ธีมของ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ธีมของ Offic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F5AFAE-B80F-42D3-94B4-729362BC1BCB}">
  <ds:schemaRefs>
    <ds:schemaRef ds:uri="a4f35948-e619-41b3-aa29-22878b09cfd2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0262f94-9f35-4ac3-9a90-690165a166b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tf02895269(1)</Template>
  <TotalTime>288</TotalTime>
  <Words>936</Words>
  <Application>Microsoft Office PowerPoint</Application>
  <PresentationFormat>กำหนดเอง</PresentationFormat>
  <Paragraphs>105</Paragraphs>
  <Slides>11</Slides>
  <Notes>11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tf02895269(1)</vt:lpstr>
      <vt:lpstr>บทบาทหน้าที่</vt:lpstr>
      <vt:lpstr>กองสวัสดิการสังคม</vt:lpstr>
      <vt:lpstr>ภาพนิ่ง 3</vt:lpstr>
      <vt:lpstr>2. ฝ่ายสังคมสงเคราะห์  มีหน้าที่กำกับดูแลงานสังคมสงเคราะห์ และงานสวัสดิการเด็กและเยาวชน</vt:lpstr>
      <vt:lpstr>ภาพนิ่ง 5</vt:lpstr>
      <vt:lpstr>ภาพนิ่ง 6</vt:lpstr>
      <vt:lpstr>ภาพนิ่ง 7</vt:lpstr>
      <vt:lpstr>4. ฝ่ายส่งเสริมและสวัสดิการสังคม  มีหน้าที่กำกับดูแลงานส่งเสริม สนับสนุน สมาคมฌาปนกิจสงเคราะห์, งานส่งเสริม สนับสนุน กานดำเนินงานของศูนย์สงเคราะห์ราษฎรประจำหมู่บ้าน และงานส่งเสริม สนับสนุนการจัดสวัสดิการสังคม 4.1 งานส่งเสริม สนับสนุน สมาคมฌาปนกิจสงเคราะห์  มีหน้าที่เกี่ยวกับ (1)  งานจดทะเบียน ตรวจสอบการดำเนินงานของสมาคมฌาปนกิจสงเคราะห์ (2)  งานสนับสนุน ส่งเสริม กิจกรรมด้าน สมาคมฌาปนกิจสงเคราะห์ (3)  งานให้คำปรึกษา แนะนำสมาคมฌาปนกิจสงเคราะห์ ซึ่งมีปัญหาในด้านต่าง ๆ (4)  งานประสานงานและร่วมมือกับหน่วยงานองค์กรต่าง ๆ ที่เกี่ยวข้องเพื่อ สนับสนุน        กิจกรรมด้าน การฌาปนกิจสงเคราะห์ (5)  งานอื่นที่เกี่ยวข้องหรือตามที่ได้รับมอบหมาย</vt:lpstr>
      <vt:lpstr>ภาพนิ่ง 9</vt:lpstr>
      <vt:lpstr>ภาพนิ่ง 10</vt:lpstr>
      <vt:lpstr>5.3 งานศูนย์บริการและถ่ายทอดเทคโนโลยีการเกษตร  มีหน้าที่เกี่ยวกับ (1)  การสำรวจข้อมูลที่เกี่ยวข้องกับการเกษตร (2)  การจัดทำแผนพัฒนาการเกษตรระดับตำบล (3)  การบริการข้อมูลและเผยแพร่ประชาสัมพันธ์ (4)  การรวบรวมและส่งเสริมภูมิปัญญาท้องถิ่น (5)  การสำรวจช่วยเหลือการป้องกันกำจัดศัตรูพืช (6)  งานจัดทำแผนการถ่ายทอดเทคโนโลยีการเกษตร (7)  งานการถ่ายทอดเทคโนโลยีการเกษตร (8)  งานอื่น ๆ ที่เกี่ยวข้องหรือที่ได้รับหมอบหมาย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บทบาทหน้าที่</dc:title>
  <dc:creator>Asus</dc:creator>
  <cp:lastModifiedBy>Asus</cp:lastModifiedBy>
  <cp:revision>37</cp:revision>
  <dcterms:created xsi:type="dcterms:W3CDTF">2018-08-17T03:00:21Z</dcterms:created>
  <dcterms:modified xsi:type="dcterms:W3CDTF">2018-08-17T07:51:07Z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